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12.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6.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17.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notesSlides/notesSlide18.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notesSlides/notesSlide21.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notesSlides/notesSlide22.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notesSlides/notesSlide23.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7.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manualLayout>
          <c:layoutTarget val="inner"/>
          <c:xMode val="edge"/>
          <c:yMode val="edge"/>
          <c:x val="1.5422990700058E-2"/>
          <c:y val="3.3950617283950602E-2"/>
          <c:w val="0.96915401859988404"/>
          <c:h val="0.94928501992806502"/>
        </c:manualLayout>
      </c:layout>
      <c:bar3DChart>
        <c:barDir val="col"/>
        <c:grouping val="stacked"/>
        <c:varyColors val="0"/>
        <c:ser>
          <c:idx val="0"/>
          <c:order val="0"/>
          <c:spPr>
            <a:solidFill>
              <a:srgbClr val="004C99"/>
            </a:solidFill>
          </c:spPr>
          <c:invertIfNegative val="0"/>
          <c:dLbls>
            <c:dLbl>
              <c:idx val="0"/>
              <c:spPr/>
              <c:txPr>
                <a:bodyPr/>
                <a:lstStyle/>
                <a:p>
                  <a:pPr>
                    <a:defRPr sz="1400" b="0" i="1">
                      <a:solidFill>
                        <a:schemeClr val="bg1"/>
                      </a:solidFill>
                    </a:defRPr>
                  </a:pPr>
                  <a:endParaRPr lang="en-US"/>
                </a:p>
              </c:txPr>
              <c:showLegendKey val="0"/>
              <c:showVal val="1"/>
              <c:showCatName val="0"/>
              <c:showSerName val="0"/>
              <c:showPercent val="0"/>
              <c:showBubbleSize val="0"/>
            </c:dLbl>
            <c:dLbl>
              <c:idx val="6"/>
              <c:spPr/>
              <c:txPr>
                <a:bodyPr/>
                <a:lstStyle/>
                <a:p>
                  <a:pPr>
                    <a:defRPr sz="1400" b="0" i="1">
                      <a:solidFill>
                        <a:schemeClr val="bg1"/>
                      </a:solidFill>
                    </a:defRPr>
                  </a:pPr>
                  <a:endParaRPr lang="en-US"/>
                </a:p>
              </c:txPr>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val>
            <c:numRef>
              <c:f>Sheet1!$B$2:$L$2</c:f>
              <c:numCache>
                <c:formatCode>General</c:formatCode>
                <c:ptCount val="11"/>
                <c:pt idx="0" formatCode="0%">
                  <c:v>0.15</c:v>
                </c:pt>
                <c:pt idx="3" formatCode="0%">
                  <c:v>0.16</c:v>
                </c:pt>
                <c:pt idx="6" formatCode="0%">
                  <c:v>0.11</c:v>
                </c:pt>
                <c:pt idx="9" formatCode="0%">
                  <c:v>0.15</c:v>
                </c:pt>
              </c:numCache>
            </c:numRef>
          </c:val>
        </c:ser>
        <c:ser>
          <c:idx val="1"/>
          <c:order val="1"/>
          <c:spPr>
            <a:solidFill>
              <a:srgbClr val="79A4FF"/>
            </a:solidFill>
          </c:spPr>
          <c:invertIfNegative val="0"/>
          <c:dLbls>
            <c:dLbl>
              <c:idx val="0"/>
              <c:spPr/>
              <c:txPr>
                <a:bodyPr/>
                <a:lstStyle/>
                <a:p>
                  <a:pPr>
                    <a:defRPr sz="1400" b="0" i="1">
                      <a:solidFill>
                        <a:schemeClr val="bg1"/>
                      </a:solidFill>
                    </a:defRPr>
                  </a:pPr>
                  <a:endParaRPr lang="en-US"/>
                </a:p>
              </c:txPr>
              <c:showLegendKey val="0"/>
              <c:showVal val="1"/>
              <c:showCatName val="0"/>
              <c:showSerName val="0"/>
              <c:showPercent val="0"/>
              <c:showBubbleSize val="0"/>
            </c:dLbl>
            <c:dLbl>
              <c:idx val="6"/>
              <c:spPr/>
              <c:txPr>
                <a:bodyPr/>
                <a:lstStyle/>
                <a:p>
                  <a:pPr>
                    <a:defRPr sz="1400" b="0" i="1">
                      <a:solidFill>
                        <a:schemeClr val="bg1"/>
                      </a:solidFill>
                    </a:defRPr>
                  </a:pPr>
                  <a:endParaRPr lang="en-US"/>
                </a:p>
              </c:txPr>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val>
            <c:numRef>
              <c:f>Sheet1!$B$3:$L$3</c:f>
              <c:numCache>
                <c:formatCode>General</c:formatCode>
                <c:ptCount val="11"/>
                <c:pt idx="0" formatCode="0%">
                  <c:v>0.46</c:v>
                </c:pt>
                <c:pt idx="3" formatCode="0%">
                  <c:v>0.37</c:v>
                </c:pt>
                <c:pt idx="6" formatCode="0%">
                  <c:v>0.42</c:v>
                </c:pt>
                <c:pt idx="9" formatCode="0%">
                  <c:v>0.36</c:v>
                </c:pt>
              </c:numCache>
            </c:numRef>
          </c:val>
        </c:ser>
        <c:ser>
          <c:idx val="2"/>
          <c:order val="2"/>
          <c:spPr>
            <a:solidFill>
              <a:schemeClr val="accent4"/>
            </a:solidFill>
          </c:spPr>
          <c:invertIfNegative val="0"/>
          <c:dLbls>
            <c:dLbl>
              <c:idx val="1"/>
              <c:spPr/>
              <c:txPr>
                <a:bodyPr/>
                <a:lstStyle/>
                <a:p>
                  <a:pPr>
                    <a:defRPr sz="1400" b="0" i="1">
                      <a:solidFill>
                        <a:schemeClr val="bg1"/>
                      </a:solidFill>
                    </a:defRPr>
                  </a:pPr>
                  <a:endParaRPr lang="en-US"/>
                </a:p>
              </c:txPr>
              <c:showLegendKey val="0"/>
              <c:showVal val="1"/>
              <c:showCatName val="0"/>
              <c:showSerName val="0"/>
              <c:showPercent val="0"/>
              <c:showBubbleSize val="0"/>
            </c:dLbl>
            <c:dLbl>
              <c:idx val="7"/>
              <c:spPr/>
              <c:txPr>
                <a:bodyPr/>
                <a:lstStyle/>
                <a:p>
                  <a:pPr>
                    <a:defRPr sz="1400" b="0" i="1">
                      <a:solidFill>
                        <a:schemeClr val="bg1"/>
                      </a:solidFill>
                    </a:defRPr>
                  </a:pPr>
                  <a:endParaRPr lang="en-US"/>
                </a:p>
              </c:txPr>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val>
            <c:numRef>
              <c:f>Sheet1!$B$4:$L$4</c:f>
              <c:numCache>
                <c:formatCode>0%</c:formatCode>
                <c:ptCount val="11"/>
                <c:pt idx="1">
                  <c:v>7.0000000000000007E-2</c:v>
                </c:pt>
                <c:pt idx="4">
                  <c:v>0.13</c:v>
                </c:pt>
                <c:pt idx="7">
                  <c:v>0.12</c:v>
                </c:pt>
                <c:pt idx="10">
                  <c:v>0.15</c:v>
                </c:pt>
              </c:numCache>
            </c:numRef>
          </c:val>
        </c:ser>
        <c:ser>
          <c:idx val="3"/>
          <c:order val="3"/>
          <c:spPr>
            <a:solidFill>
              <a:srgbClr val="FF6600"/>
            </a:solidFill>
          </c:spPr>
          <c:invertIfNegative val="0"/>
          <c:dLbls>
            <c:dLbl>
              <c:idx val="1"/>
              <c:spPr/>
              <c:txPr>
                <a:bodyPr/>
                <a:lstStyle/>
                <a:p>
                  <a:pPr>
                    <a:defRPr sz="1400" b="0" i="1">
                      <a:solidFill>
                        <a:schemeClr val="bg1"/>
                      </a:solidFill>
                    </a:defRPr>
                  </a:pPr>
                  <a:endParaRPr lang="en-US"/>
                </a:p>
              </c:txPr>
              <c:showLegendKey val="0"/>
              <c:showVal val="1"/>
              <c:showCatName val="0"/>
              <c:showSerName val="0"/>
              <c:showPercent val="0"/>
              <c:showBubbleSize val="0"/>
            </c:dLbl>
            <c:dLbl>
              <c:idx val="7"/>
              <c:spPr/>
              <c:txPr>
                <a:bodyPr/>
                <a:lstStyle/>
                <a:p>
                  <a:pPr>
                    <a:defRPr sz="1400" b="0" i="1">
                      <a:solidFill>
                        <a:schemeClr val="bg1"/>
                      </a:solidFill>
                    </a:defRPr>
                  </a:pPr>
                  <a:endParaRPr lang="en-US"/>
                </a:p>
              </c:txPr>
              <c:showLegendKey val="0"/>
              <c:showVal val="1"/>
              <c:showCatName val="0"/>
              <c:showSerName val="0"/>
              <c:showPercent val="0"/>
              <c:showBubbleSize val="0"/>
            </c:dLbl>
            <c:txPr>
              <a:bodyPr/>
              <a:lstStyle/>
              <a:p>
                <a:pPr>
                  <a:defRPr sz="1400" b="1">
                    <a:solidFill>
                      <a:schemeClr val="bg1"/>
                    </a:solidFill>
                  </a:defRPr>
                </a:pPr>
                <a:endParaRPr lang="en-US"/>
              </a:p>
            </c:txPr>
            <c:showLegendKey val="0"/>
            <c:showVal val="1"/>
            <c:showCatName val="0"/>
            <c:showSerName val="0"/>
            <c:showPercent val="0"/>
            <c:showBubbleSize val="0"/>
            <c:showLeaderLines val="0"/>
          </c:dLbls>
          <c:val>
            <c:numRef>
              <c:f>Sheet1!$B$5:$L$5</c:f>
              <c:numCache>
                <c:formatCode>0%</c:formatCode>
                <c:ptCount val="11"/>
                <c:pt idx="1">
                  <c:v>0.32</c:v>
                </c:pt>
                <c:pt idx="4">
                  <c:v>0.34</c:v>
                </c:pt>
                <c:pt idx="7">
                  <c:v>0.34</c:v>
                </c:pt>
                <c:pt idx="10">
                  <c:v>0.34</c:v>
                </c:pt>
              </c:numCache>
            </c:numRef>
          </c:val>
        </c:ser>
        <c:ser>
          <c:idx val="4"/>
          <c:order val="4"/>
          <c:spPr>
            <a:solidFill>
              <a:srgbClr val="FF6600">
                <a:lumMod val="60000"/>
                <a:lumOff val="40000"/>
              </a:srgbClr>
            </a:solidFill>
          </c:spPr>
          <c:invertIfNegative val="0"/>
          <c:dLbls>
            <c:txPr>
              <a:bodyPr/>
              <a:lstStyle/>
              <a:p>
                <a:pPr>
                  <a:defRPr sz="1200" b="1"/>
                </a:pPr>
                <a:endParaRPr lang="en-US"/>
              </a:p>
            </c:txPr>
            <c:showLegendKey val="0"/>
            <c:showVal val="1"/>
            <c:showCatName val="0"/>
            <c:showSerName val="0"/>
            <c:showPercent val="0"/>
            <c:showBubbleSize val="0"/>
            <c:showLeaderLines val="0"/>
          </c:dLbls>
          <c:val>
            <c:numRef>
              <c:f>Sheet1!$B$6:$L$6</c:f>
              <c:numCache>
                <c:formatCode>General</c:formatCode>
                <c:ptCount val="11"/>
              </c:numCache>
            </c:numRef>
          </c:val>
        </c:ser>
        <c:dLbls>
          <c:showLegendKey val="0"/>
          <c:showVal val="0"/>
          <c:showCatName val="0"/>
          <c:showSerName val="0"/>
          <c:showPercent val="0"/>
          <c:showBubbleSize val="0"/>
        </c:dLbls>
        <c:gapWidth val="31"/>
        <c:shape val="box"/>
        <c:axId val="32354688"/>
        <c:axId val="32356224"/>
        <c:axId val="0"/>
      </c:bar3DChart>
      <c:catAx>
        <c:axId val="32354688"/>
        <c:scaling>
          <c:orientation val="minMax"/>
        </c:scaling>
        <c:delete val="1"/>
        <c:axPos val="b"/>
        <c:majorTickMark val="out"/>
        <c:minorTickMark val="none"/>
        <c:tickLblPos val="nextTo"/>
        <c:crossAx val="32356224"/>
        <c:crosses val="autoZero"/>
        <c:auto val="1"/>
        <c:lblAlgn val="ctr"/>
        <c:lblOffset val="100"/>
        <c:noMultiLvlLbl val="0"/>
      </c:catAx>
      <c:valAx>
        <c:axId val="32356224"/>
        <c:scaling>
          <c:orientation val="minMax"/>
          <c:max val="1"/>
          <c:min val="0"/>
        </c:scaling>
        <c:delete val="1"/>
        <c:axPos val="l"/>
        <c:numFmt formatCode="0%" sourceLinked="1"/>
        <c:majorTickMark val="out"/>
        <c:minorTickMark val="none"/>
        <c:tickLblPos val="nextTo"/>
        <c:crossAx val="3235468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9728092684732099"/>
          <c:y val="8.8394442430684006E-2"/>
          <c:w val="0.80271907315267899"/>
          <c:h val="0.90259432078589896"/>
        </c:manualLayout>
      </c:layout>
      <c:bar3DChart>
        <c:barDir val="bar"/>
        <c:grouping val="clustered"/>
        <c:varyColors val="0"/>
        <c:ser>
          <c:idx val="0"/>
          <c:order val="0"/>
          <c:spPr>
            <a:solidFill>
              <a:srgbClr val="004C99"/>
            </a:solidFill>
          </c:spPr>
          <c:invertIfNegative val="0"/>
          <c:dPt>
            <c:idx val="0"/>
            <c:invertIfNegative val="0"/>
            <c:bubble3D val="0"/>
            <c:spPr>
              <a:solidFill>
                <a:srgbClr val="C00000"/>
              </a:solidFill>
            </c:spPr>
          </c:dPt>
          <c:dPt>
            <c:idx val="1"/>
            <c:invertIfNegative val="0"/>
            <c:bubble3D val="0"/>
            <c:spPr>
              <a:solidFill>
                <a:srgbClr val="FFC000"/>
              </a:solidFill>
            </c:spPr>
          </c:dPt>
          <c:dPt>
            <c:idx val="4"/>
            <c:invertIfNegative val="0"/>
            <c:bubble3D val="0"/>
            <c:spPr>
              <a:solidFill>
                <a:srgbClr val="C00000"/>
              </a:solidFill>
            </c:spPr>
          </c:dPt>
          <c:dPt>
            <c:idx val="5"/>
            <c:invertIfNegative val="0"/>
            <c:bubble3D val="0"/>
            <c:spPr>
              <a:solidFill>
                <a:srgbClr val="FFC000"/>
              </a:solidFill>
            </c:spPr>
          </c:dPt>
          <c:dLbls>
            <c:dLbl>
              <c:idx val="0"/>
              <c:layout>
                <c:manualLayout>
                  <c:x val="5.4199274409092602E-3"/>
                  <c:y val="1.9035461081838301E-3"/>
                </c:manualLayout>
              </c:layout>
              <c:showLegendKey val="0"/>
              <c:showVal val="1"/>
              <c:showCatName val="0"/>
              <c:showSerName val="0"/>
              <c:showPercent val="0"/>
              <c:showBubbleSize val="0"/>
            </c:dLbl>
            <c:dLbl>
              <c:idx val="1"/>
              <c:layout>
                <c:manualLayout>
                  <c:x val="7.8931939418978997E-3"/>
                  <c:y val="-9.1873710060557008E-3"/>
                </c:manualLayout>
              </c:layout>
              <c:showLegendKey val="0"/>
              <c:showVal val="1"/>
              <c:showCatName val="0"/>
              <c:showSerName val="0"/>
              <c:showPercent val="0"/>
              <c:showBubbleSize val="0"/>
            </c:dLbl>
            <c:dLbl>
              <c:idx val="2"/>
              <c:layout>
                <c:manualLayout>
                  <c:x val="7.6353941763225297E-3"/>
                  <c:y val="-9.1873710060557008E-3"/>
                </c:manualLayout>
              </c:layout>
              <c:showLegendKey val="0"/>
              <c:showVal val="1"/>
              <c:showCatName val="0"/>
              <c:showSerName val="0"/>
              <c:showPercent val="0"/>
              <c:showBubbleSize val="0"/>
            </c:dLbl>
            <c:dLbl>
              <c:idx val="4"/>
              <c:layout>
                <c:manualLayout>
                  <c:x val="6.1083153410580798E-3"/>
                  <c:y val="-3.06269814036518E-3"/>
                </c:manualLayout>
              </c:layout>
              <c:showLegendKey val="0"/>
              <c:showVal val="1"/>
              <c:showCatName val="0"/>
              <c:showSerName val="0"/>
              <c:showPercent val="0"/>
              <c:showBubbleSize val="0"/>
            </c:dLbl>
            <c:dLbl>
              <c:idx val="5"/>
              <c:layout>
                <c:manualLayout>
                  <c:x val="7.6353941763225297E-3"/>
                  <c:y val="-3.06245700201857E-3"/>
                </c:manualLayout>
              </c:layout>
              <c:showLegendKey val="0"/>
              <c:showVal val="1"/>
              <c:showCatName val="0"/>
              <c:showSerName val="0"/>
              <c:showPercent val="0"/>
              <c:showBubbleSize val="0"/>
            </c:dLbl>
            <c:dLbl>
              <c:idx val="6"/>
              <c:layout>
                <c:manualLayout>
                  <c:x val="9.1624730115871505E-3"/>
                  <c:y val="-6.1249140040371399E-3"/>
                </c:manualLayout>
              </c:layout>
              <c:showLegendKey val="0"/>
              <c:showVal val="1"/>
              <c:showCatName val="0"/>
              <c:showSerName val="0"/>
              <c:showPercent val="0"/>
              <c:showBubbleSize val="0"/>
            </c:dLbl>
            <c:txPr>
              <a:bodyPr/>
              <a:lstStyle/>
              <a:p>
                <a:pPr>
                  <a:defRPr sz="16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Sheet1!$B$2:$B$8</c:f>
              <c:numCache>
                <c:formatCode>0%</c:formatCode>
                <c:ptCount val="7"/>
                <c:pt idx="0">
                  <c:v>0.45</c:v>
                </c:pt>
                <c:pt idx="1">
                  <c:v>0.53</c:v>
                </c:pt>
                <c:pt idx="2">
                  <c:v>0.72</c:v>
                </c:pt>
                <c:pt idx="4">
                  <c:v>0.36</c:v>
                </c:pt>
                <c:pt idx="5">
                  <c:v>0.5</c:v>
                </c:pt>
                <c:pt idx="6">
                  <c:v>0.74</c:v>
                </c:pt>
              </c:numCache>
            </c:numRef>
          </c:val>
        </c:ser>
        <c:dLbls>
          <c:showLegendKey val="0"/>
          <c:showVal val="0"/>
          <c:showCatName val="0"/>
          <c:showSerName val="0"/>
          <c:showPercent val="0"/>
          <c:showBubbleSize val="0"/>
        </c:dLbls>
        <c:gapWidth val="81"/>
        <c:shape val="box"/>
        <c:axId val="193775872"/>
        <c:axId val="193777664"/>
        <c:axId val="0"/>
      </c:bar3DChart>
      <c:catAx>
        <c:axId val="193775872"/>
        <c:scaling>
          <c:orientation val="minMax"/>
        </c:scaling>
        <c:delete val="1"/>
        <c:axPos val="l"/>
        <c:numFmt formatCode="General" sourceLinked="1"/>
        <c:majorTickMark val="out"/>
        <c:minorTickMark val="none"/>
        <c:tickLblPos val="nextTo"/>
        <c:crossAx val="193777664"/>
        <c:crosses val="autoZero"/>
        <c:auto val="1"/>
        <c:lblAlgn val="ctr"/>
        <c:lblOffset val="100"/>
        <c:noMultiLvlLbl val="0"/>
      </c:catAx>
      <c:valAx>
        <c:axId val="193777664"/>
        <c:scaling>
          <c:orientation val="minMax"/>
          <c:max val="1"/>
          <c:min val="0"/>
        </c:scaling>
        <c:delete val="1"/>
        <c:axPos val="b"/>
        <c:numFmt formatCode="0%" sourceLinked="1"/>
        <c:majorTickMark val="out"/>
        <c:minorTickMark val="none"/>
        <c:tickLblPos val="nextTo"/>
        <c:crossAx val="193775872"/>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9728092890572599"/>
          <c:y val="9.7405664870266306E-2"/>
          <c:w val="0.80271907315267899"/>
          <c:h val="0.90259432078589896"/>
        </c:manualLayout>
      </c:layout>
      <c:bar3DChart>
        <c:barDir val="bar"/>
        <c:grouping val="clustered"/>
        <c:varyColors val="0"/>
        <c:ser>
          <c:idx val="0"/>
          <c:order val="0"/>
          <c:spPr>
            <a:solidFill>
              <a:srgbClr val="004C99"/>
            </a:solidFill>
          </c:spPr>
          <c:invertIfNegative val="0"/>
          <c:dPt>
            <c:idx val="0"/>
            <c:invertIfNegative val="0"/>
            <c:bubble3D val="0"/>
            <c:spPr>
              <a:solidFill>
                <a:srgbClr val="FFC000"/>
              </a:solidFill>
            </c:spPr>
          </c:dPt>
          <c:dPt>
            <c:idx val="3"/>
            <c:invertIfNegative val="0"/>
            <c:bubble3D val="0"/>
            <c:spPr>
              <a:solidFill>
                <a:srgbClr val="FFC000"/>
              </a:solidFill>
            </c:spPr>
          </c:dPt>
          <c:dLbls>
            <c:dLbl>
              <c:idx val="0"/>
              <c:layout>
                <c:manualLayout>
                  <c:x val="-6.7089026834472501E-2"/>
                  <c:y val="1.9035461081838301E-3"/>
                </c:manualLayout>
              </c:layout>
              <c:spPr/>
              <c:txPr>
                <a:bodyPr/>
                <a:lstStyle/>
                <a:p>
                  <a:pPr>
                    <a:defRPr sz="18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dLbl>
            <c:dLbl>
              <c:idx val="1"/>
              <c:layout>
                <c:manualLayout>
                  <c:x val="-7.2330042881385295E-2"/>
                  <c:y val="0"/>
                </c:manualLayout>
              </c:layout>
              <c:showLegendKey val="0"/>
              <c:showVal val="1"/>
              <c:showCatName val="0"/>
              <c:showSerName val="0"/>
              <c:showPercent val="0"/>
              <c:showBubbleSize val="0"/>
            </c:dLbl>
            <c:dLbl>
              <c:idx val="3"/>
              <c:layout>
                <c:manualLayout>
                  <c:x val="-7.43518883730859E-2"/>
                  <c:y val="6.1249140040371399E-3"/>
                </c:manualLayout>
              </c:layout>
              <c:spPr/>
              <c:txPr>
                <a:bodyPr/>
                <a:lstStyle/>
                <a:p>
                  <a:pPr>
                    <a:defRPr sz="18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dLbl>
            <c:dLbl>
              <c:idx val="4"/>
              <c:layout>
                <c:manualLayout>
                  <c:x val="-7.2745843980754302E-2"/>
                  <c:y val="0"/>
                </c:manualLayout>
              </c:layout>
              <c:showLegendKey val="0"/>
              <c:showVal val="1"/>
              <c:showCatName val="0"/>
              <c:showSerName val="0"/>
              <c:showPercent val="0"/>
              <c:showBubbleSize val="0"/>
            </c:dLbl>
            <c:txPr>
              <a:bodyPr/>
              <a:lstStyle/>
              <a:p>
                <a:pPr>
                  <a:defRPr sz="18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Sheet1!$B$2:$B$6</c:f>
              <c:numCache>
                <c:formatCode>0%</c:formatCode>
                <c:ptCount val="5"/>
                <c:pt idx="0">
                  <c:v>0.39</c:v>
                </c:pt>
                <c:pt idx="1">
                  <c:v>0.59</c:v>
                </c:pt>
                <c:pt idx="3">
                  <c:v>0.37</c:v>
                </c:pt>
                <c:pt idx="4">
                  <c:v>0.61</c:v>
                </c:pt>
              </c:numCache>
            </c:numRef>
          </c:val>
        </c:ser>
        <c:dLbls>
          <c:showLegendKey val="0"/>
          <c:showVal val="0"/>
          <c:showCatName val="0"/>
          <c:showSerName val="0"/>
          <c:showPercent val="0"/>
          <c:showBubbleSize val="0"/>
        </c:dLbls>
        <c:gapWidth val="112"/>
        <c:shape val="box"/>
        <c:axId val="212739584"/>
        <c:axId val="212741120"/>
        <c:axId val="0"/>
      </c:bar3DChart>
      <c:catAx>
        <c:axId val="212739584"/>
        <c:scaling>
          <c:orientation val="minMax"/>
        </c:scaling>
        <c:delete val="1"/>
        <c:axPos val="l"/>
        <c:numFmt formatCode="General" sourceLinked="1"/>
        <c:majorTickMark val="out"/>
        <c:minorTickMark val="none"/>
        <c:tickLblPos val="nextTo"/>
        <c:crossAx val="212741120"/>
        <c:crosses val="autoZero"/>
        <c:auto val="1"/>
        <c:lblAlgn val="ctr"/>
        <c:lblOffset val="100"/>
        <c:noMultiLvlLbl val="0"/>
      </c:catAx>
      <c:valAx>
        <c:axId val="212741120"/>
        <c:scaling>
          <c:orientation val="minMax"/>
          <c:max val="0.9"/>
          <c:min val="0"/>
        </c:scaling>
        <c:delete val="1"/>
        <c:axPos val="b"/>
        <c:numFmt formatCode="0%" sourceLinked="1"/>
        <c:majorTickMark val="out"/>
        <c:minorTickMark val="none"/>
        <c:tickLblPos val="nextTo"/>
        <c:crossAx val="212739584"/>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9728092684732099"/>
          <c:y val="8.8394442430684006E-2"/>
          <c:w val="0.80271907315267899"/>
          <c:h val="0.90259432078589896"/>
        </c:manualLayout>
      </c:layout>
      <c:bar3DChart>
        <c:barDir val="bar"/>
        <c:grouping val="clustered"/>
        <c:varyColors val="0"/>
        <c:ser>
          <c:idx val="0"/>
          <c:order val="0"/>
          <c:spPr>
            <a:solidFill>
              <a:srgbClr val="004C99"/>
            </a:solidFill>
          </c:spPr>
          <c:invertIfNegative val="0"/>
          <c:dPt>
            <c:idx val="0"/>
            <c:invertIfNegative val="0"/>
            <c:bubble3D val="0"/>
            <c:spPr>
              <a:solidFill>
                <a:srgbClr val="FFC000"/>
              </a:solidFill>
            </c:spPr>
          </c:dPt>
          <c:dPt>
            <c:idx val="3"/>
            <c:invertIfNegative val="0"/>
            <c:bubble3D val="0"/>
            <c:spPr>
              <a:solidFill>
                <a:srgbClr val="FFC000"/>
              </a:solidFill>
            </c:spPr>
          </c:dPt>
          <c:dLbls>
            <c:dLbl>
              <c:idx val="0"/>
              <c:layout>
                <c:manualLayout>
                  <c:x val="-7.2461093157580606E-2"/>
                  <c:y val="-1.15891089383463E-3"/>
                </c:manualLayout>
              </c:layout>
              <c:spPr/>
              <c:txPr>
                <a:bodyPr/>
                <a:lstStyle/>
                <a:p>
                  <a:pPr>
                    <a:defRPr sz="18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dLbl>
            <c:dLbl>
              <c:idx val="1"/>
              <c:layout>
                <c:manualLayout>
                  <c:x val="-7.1514905491856504E-2"/>
                  <c:y val="-9.1873710060557008E-3"/>
                </c:manualLayout>
              </c:layout>
              <c:showLegendKey val="0"/>
              <c:showVal val="1"/>
              <c:showCatName val="0"/>
              <c:showSerName val="0"/>
              <c:showPercent val="0"/>
              <c:showBubbleSize val="0"/>
            </c:dLbl>
            <c:dLbl>
              <c:idx val="3"/>
              <c:layout>
                <c:manualLayout>
                  <c:x val="-7.3299784092696302E-2"/>
                  <c:y val="9.1873710060557008E-3"/>
                </c:manualLayout>
              </c:layout>
              <c:spPr/>
              <c:txPr>
                <a:bodyPr/>
                <a:lstStyle/>
                <a:p>
                  <a:pPr>
                    <a:defRPr sz="18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dLbl>
            <c:dLbl>
              <c:idx val="4"/>
              <c:layout>
                <c:manualLayout>
                  <c:x val="-7.1772705257431804E-2"/>
                  <c:y val="3.06245700201857E-3"/>
                </c:manualLayout>
              </c:layout>
              <c:showLegendKey val="0"/>
              <c:showVal val="1"/>
              <c:showCatName val="0"/>
              <c:showSerName val="0"/>
              <c:showPercent val="0"/>
              <c:showBubbleSize val="0"/>
            </c:dLbl>
            <c:txPr>
              <a:bodyPr/>
              <a:lstStyle/>
              <a:p>
                <a:pPr>
                  <a:defRPr sz="18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Sheet1!$B$2:$B$6</c:f>
              <c:numCache>
                <c:formatCode>0%</c:formatCode>
                <c:ptCount val="5"/>
                <c:pt idx="0">
                  <c:v>0.52</c:v>
                </c:pt>
                <c:pt idx="1">
                  <c:v>0.71</c:v>
                </c:pt>
                <c:pt idx="3">
                  <c:v>0.48</c:v>
                </c:pt>
                <c:pt idx="4">
                  <c:v>0.71</c:v>
                </c:pt>
              </c:numCache>
            </c:numRef>
          </c:val>
        </c:ser>
        <c:dLbls>
          <c:showLegendKey val="0"/>
          <c:showVal val="0"/>
          <c:showCatName val="0"/>
          <c:showSerName val="0"/>
          <c:showPercent val="0"/>
          <c:showBubbleSize val="0"/>
        </c:dLbls>
        <c:gapWidth val="112"/>
        <c:shape val="box"/>
        <c:axId val="212808448"/>
        <c:axId val="212809984"/>
        <c:axId val="0"/>
      </c:bar3DChart>
      <c:catAx>
        <c:axId val="212808448"/>
        <c:scaling>
          <c:orientation val="minMax"/>
        </c:scaling>
        <c:delete val="1"/>
        <c:axPos val="l"/>
        <c:numFmt formatCode="General" sourceLinked="1"/>
        <c:majorTickMark val="out"/>
        <c:minorTickMark val="none"/>
        <c:tickLblPos val="nextTo"/>
        <c:crossAx val="212809984"/>
        <c:crosses val="autoZero"/>
        <c:auto val="1"/>
        <c:lblAlgn val="ctr"/>
        <c:lblOffset val="100"/>
        <c:noMultiLvlLbl val="0"/>
      </c:catAx>
      <c:valAx>
        <c:axId val="212809984"/>
        <c:scaling>
          <c:orientation val="minMax"/>
          <c:max val="1"/>
          <c:min val="0"/>
        </c:scaling>
        <c:delete val="1"/>
        <c:axPos val="b"/>
        <c:numFmt formatCode="0%" sourceLinked="1"/>
        <c:majorTickMark val="out"/>
        <c:minorTickMark val="none"/>
        <c:tickLblPos val="nextTo"/>
        <c:crossAx val="212808448"/>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bar3DChart>
        <c:barDir val="col"/>
        <c:grouping val="clustered"/>
        <c:varyColors val="0"/>
        <c:ser>
          <c:idx val="0"/>
          <c:order val="0"/>
          <c:spPr>
            <a:solidFill>
              <a:srgbClr val="C00000"/>
            </a:solidFill>
            <a:ln>
              <a:noFill/>
            </a:ln>
          </c:spPr>
          <c:invertIfNegative val="0"/>
          <c:dPt>
            <c:idx val="1"/>
            <c:invertIfNegative val="0"/>
            <c:bubble3D val="0"/>
            <c:spPr>
              <a:solidFill>
                <a:srgbClr val="FFC000"/>
              </a:solidFill>
              <a:ln>
                <a:noFill/>
              </a:ln>
            </c:spPr>
          </c:dPt>
          <c:dPt>
            <c:idx val="2"/>
            <c:invertIfNegative val="0"/>
            <c:bubble3D val="0"/>
            <c:spPr>
              <a:solidFill>
                <a:srgbClr val="004C99"/>
              </a:solidFill>
              <a:ln>
                <a:noFill/>
              </a:ln>
            </c:spPr>
          </c:dPt>
          <c:dLbls>
            <c:dLbl>
              <c:idx val="0"/>
              <c:layout>
                <c:manualLayout>
                  <c:x val="2.8327862024366001E-2"/>
                  <c:y val="-6.2111974992453403E-3"/>
                </c:manualLayout>
              </c:layout>
              <c:showLegendKey val="0"/>
              <c:showVal val="1"/>
              <c:showCatName val="0"/>
              <c:showSerName val="0"/>
              <c:showPercent val="0"/>
              <c:showBubbleSize val="0"/>
            </c:dLbl>
            <c:dLbl>
              <c:idx val="1"/>
              <c:layout>
                <c:manualLayout>
                  <c:x val="1.7385609452668201E-2"/>
                  <c:y val="-9.0500280627925003E-3"/>
                </c:manualLayout>
              </c:layout>
              <c:showLegendKey val="0"/>
              <c:showVal val="1"/>
              <c:showCatName val="0"/>
              <c:showSerName val="0"/>
              <c:showPercent val="0"/>
              <c:showBubbleSize val="0"/>
            </c:dLbl>
            <c:dLbl>
              <c:idx val="2"/>
              <c:layout>
                <c:manualLayout>
                  <c:x val="2.0850710904802901E-2"/>
                  <c:y val="-1.58288390904654E-2"/>
                </c:manualLayout>
              </c:layout>
              <c:showLegendKey val="0"/>
              <c:showVal val="1"/>
              <c:showCatName val="0"/>
              <c:showSerName val="0"/>
              <c:showPercent val="0"/>
              <c:showBubbleSize val="0"/>
            </c:dLbl>
            <c:dLbl>
              <c:idx val="3"/>
              <c:layout>
                <c:manualLayout>
                  <c:x val="1.7355794586199201E-2"/>
                  <c:y val="-2.9101488117197899E-3"/>
                </c:manualLayout>
              </c:layout>
              <c:showLegendKey val="0"/>
              <c:showVal val="1"/>
              <c:showCatName val="0"/>
              <c:showSerName val="0"/>
              <c:showPercent val="0"/>
              <c:showBubbleSize val="0"/>
            </c:dLbl>
            <c:dLbl>
              <c:idx val="4"/>
              <c:layout>
                <c:manualLayout>
                  <c:x val="2.02484270172326E-2"/>
                  <c:y val="-2.9101488117197899E-3"/>
                </c:manualLayout>
              </c:layout>
              <c:showLegendKey val="0"/>
              <c:showVal val="1"/>
              <c:showCatName val="0"/>
              <c:showSerName val="0"/>
              <c:showPercent val="0"/>
              <c:showBubbleSize val="0"/>
            </c:dLbl>
            <c:txPr>
              <a:bodyPr/>
              <a:lstStyle/>
              <a:p>
                <a:pPr>
                  <a:defRPr sz="16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Sheet1!$B$1:$D$1</c:f>
              <c:strCache>
                <c:ptCount val="3"/>
                <c:pt idx="0">
                  <c:v>Lower than Algebra II</c:v>
                </c:pt>
                <c:pt idx="1">
                  <c:v>Algebra II</c:v>
                </c:pt>
                <c:pt idx="2">
                  <c:v>Higher than Algebra II</c:v>
                </c:pt>
              </c:strCache>
            </c:strRef>
          </c:cat>
          <c:val>
            <c:numRef>
              <c:f>Sheet1!$B$2:$D$2</c:f>
              <c:numCache>
                <c:formatCode>0%</c:formatCode>
                <c:ptCount val="3"/>
                <c:pt idx="0">
                  <c:v>0.83</c:v>
                </c:pt>
                <c:pt idx="1">
                  <c:v>0.44</c:v>
                </c:pt>
                <c:pt idx="2">
                  <c:v>0.18</c:v>
                </c:pt>
              </c:numCache>
            </c:numRef>
          </c:val>
        </c:ser>
        <c:ser>
          <c:idx val="1"/>
          <c:order val="1"/>
          <c:spPr>
            <a:solidFill>
              <a:srgbClr val="FFC000"/>
            </a:solidFill>
          </c:spPr>
          <c:invertIfNegative val="0"/>
          <c:dLbls>
            <c:dLbl>
              <c:idx val="0"/>
              <c:layout>
                <c:manualLayout>
                  <c:x val="2.1186763419278502E-2"/>
                  <c:y val="-1.2345679012345699E-2"/>
                </c:manualLayout>
              </c:layout>
              <c:showLegendKey val="0"/>
              <c:showVal val="1"/>
              <c:showCatName val="0"/>
              <c:showSerName val="0"/>
              <c:showPercent val="0"/>
              <c:showBubbleSize val="0"/>
            </c:dLbl>
            <c:dLbl>
              <c:idx val="1"/>
              <c:layout>
                <c:manualLayout>
                  <c:x val="2.02484270172325E-2"/>
                  <c:y val="2.9101488117197899E-3"/>
                </c:manualLayout>
              </c:layout>
              <c:showLegendKey val="0"/>
              <c:showVal val="1"/>
              <c:showCatName val="0"/>
              <c:showSerName val="0"/>
              <c:showPercent val="0"/>
              <c:showBubbleSize val="0"/>
            </c:dLbl>
            <c:dLbl>
              <c:idx val="2"/>
              <c:layout>
                <c:manualLayout>
                  <c:x val="1.15705297241328E-2"/>
                  <c:y val="0"/>
                </c:manualLayout>
              </c:layout>
              <c:showLegendKey val="0"/>
              <c:showVal val="1"/>
              <c:showCatName val="0"/>
              <c:showSerName val="0"/>
              <c:showPercent val="0"/>
              <c:showBubbleSize val="0"/>
            </c:dLbl>
            <c:dLbl>
              <c:idx val="3"/>
              <c:layout>
                <c:manualLayout>
                  <c:x val="1.3016845939649401E-2"/>
                  <c:y val="0"/>
                </c:manualLayout>
              </c:layout>
              <c:showLegendKey val="0"/>
              <c:showVal val="1"/>
              <c:showCatName val="0"/>
              <c:showSerName val="0"/>
              <c:showPercent val="0"/>
              <c:showBubbleSize val="0"/>
            </c:dLbl>
            <c:dLbl>
              <c:idx val="4"/>
              <c:layout>
                <c:manualLayout>
                  <c:x val="1.7355794586199201E-2"/>
                  <c:y val="0"/>
                </c:manualLayout>
              </c:layout>
              <c:showLegendKey val="0"/>
              <c:showVal val="1"/>
              <c:showCatName val="0"/>
              <c:showSerName val="0"/>
              <c:showPercent val="0"/>
              <c:showBubbleSize val="0"/>
            </c:dLbl>
            <c:txPr>
              <a:bodyPr/>
              <a:lstStyle/>
              <a:p>
                <a:pPr>
                  <a:defRPr sz="1600" b="1">
                    <a:latin typeface="Arial" pitchFamily="34" charset="0"/>
                    <a:cs typeface="Arial" pitchFamily="34" charset="0"/>
                  </a:defRPr>
                </a:pPr>
                <a:endParaRPr lang="en-US"/>
              </a:p>
            </c:txPr>
            <c:showLegendKey val="0"/>
            <c:showVal val="1"/>
            <c:showCatName val="0"/>
            <c:showSerName val="0"/>
            <c:showPercent val="0"/>
            <c:showBubbleSize val="0"/>
            <c:showLeaderLines val="0"/>
          </c:dLbls>
          <c:cat>
            <c:strRef>
              <c:f>Sheet1!$B$1:$D$1</c:f>
              <c:strCache>
                <c:ptCount val="3"/>
                <c:pt idx="0">
                  <c:v>Lower than Algebra II</c:v>
                </c:pt>
                <c:pt idx="1">
                  <c:v>Algebra II</c:v>
                </c:pt>
                <c:pt idx="2">
                  <c:v>Higher than Algebra II</c:v>
                </c:pt>
              </c:strCache>
            </c:strRef>
          </c:cat>
          <c:val>
            <c:numRef>
              <c:f>Sheet1!$B$3:$D$3</c:f>
              <c:numCache>
                <c:formatCode>General</c:formatCode>
                <c:ptCount val="3"/>
              </c:numCache>
            </c:numRef>
          </c:val>
        </c:ser>
        <c:dLbls>
          <c:showLegendKey val="0"/>
          <c:showVal val="0"/>
          <c:showCatName val="0"/>
          <c:showSerName val="0"/>
          <c:showPercent val="0"/>
          <c:showBubbleSize val="0"/>
        </c:dLbls>
        <c:gapWidth val="0"/>
        <c:shape val="box"/>
        <c:axId val="214586112"/>
        <c:axId val="214587648"/>
        <c:axId val="0"/>
      </c:bar3DChart>
      <c:catAx>
        <c:axId val="214586112"/>
        <c:scaling>
          <c:orientation val="minMax"/>
        </c:scaling>
        <c:delete val="1"/>
        <c:axPos val="b"/>
        <c:numFmt formatCode="General" sourceLinked="1"/>
        <c:majorTickMark val="out"/>
        <c:minorTickMark val="none"/>
        <c:tickLblPos val="nextTo"/>
        <c:crossAx val="214587648"/>
        <c:crosses val="autoZero"/>
        <c:auto val="1"/>
        <c:lblAlgn val="ctr"/>
        <c:lblOffset val="100"/>
        <c:noMultiLvlLbl val="0"/>
      </c:catAx>
      <c:valAx>
        <c:axId val="214587648"/>
        <c:scaling>
          <c:orientation val="minMax"/>
          <c:max val="1"/>
          <c:min val="0"/>
        </c:scaling>
        <c:delete val="1"/>
        <c:axPos val="l"/>
        <c:numFmt formatCode="0%" sourceLinked="1"/>
        <c:majorTickMark val="out"/>
        <c:minorTickMark val="none"/>
        <c:tickLblPos val="nextTo"/>
        <c:crossAx val="214586112"/>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1218757562139201"/>
          <c:y val="5.6997179731629197E-2"/>
          <c:w val="0.77384114418286598"/>
          <c:h val="0.94300282026837101"/>
        </c:manualLayout>
      </c:layout>
      <c:bar3DChart>
        <c:barDir val="bar"/>
        <c:grouping val="stacked"/>
        <c:varyColors val="0"/>
        <c:ser>
          <c:idx val="0"/>
          <c:order val="0"/>
          <c:tx>
            <c:strRef>
              <c:f>Sheet1!$B$1</c:f>
              <c:strCache>
                <c:ptCount val="1"/>
                <c:pt idx="0">
                  <c:v>Very good job</c:v>
                </c:pt>
              </c:strCache>
            </c:strRef>
          </c:tx>
          <c:spPr>
            <a:solidFill>
              <a:srgbClr val="004C99"/>
            </a:solidFill>
          </c:spPr>
          <c:invertIfNegative val="0"/>
          <c:dLbls>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Sheet1!$B$2:$B$7</c:f>
              <c:numCache>
                <c:formatCode>0%</c:formatCode>
                <c:ptCount val="6"/>
                <c:pt idx="0">
                  <c:v>0.45</c:v>
                </c:pt>
                <c:pt idx="1">
                  <c:v>0.37</c:v>
                </c:pt>
                <c:pt idx="2">
                  <c:v>0.36</c:v>
                </c:pt>
                <c:pt idx="3">
                  <c:v>0.35</c:v>
                </c:pt>
                <c:pt idx="4">
                  <c:v>0.28999999999999998</c:v>
                </c:pt>
                <c:pt idx="5">
                  <c:v>0.28000000000000003</c:v>
                </c:pt>
              </c:numCache>
            </c:numRef>
          </c:val>
        </c:ser>
        <c:ser>
          <c:idx val="1"/>
          <c:order val="1"/>
          <c:tx>
            <c:strRef>
              <c:f>Sheet1!$C$1</c:f>
              <c:strCache>
                <c:ptCount val="1"/>
                <c:pt idx="0">
                  <c:v>Good but should have done a little more</c:v>
                </c:pt>
              </c:strCache>
            </c:strRef>
          </c:tx>
          <c:spPr>
            <a:solidFill>
              <a:srgbClr val="FFC000"/>
            </a:solidFill>
          </c:spPr>
          <c:invertIfNegative val="0"/>
          <c:dLbls>
            <c:txPr>
              <a:bodyPr/>
              <a:lstStyle/>
              <a:p>
                <a:pPr>
                  <a:defRPr sz="1200" b="1"/>
                </a:pPr>
                <a:endParaRPr lang="en-US"/>
              </a:p>
            </c:txPr>
            <c:showLegendKey val="0"/>
            <c:showVal val="1"/>
            <c:showCatName val="0"/>
            <c:showSerName val="0"/>
            <c:showPercent val="0"/>
            <c:showBubbleSize val="0"/>
            <c:showLeaderLines val="0"/>
          </c:dLbls>
          <c:val>
            <c:numRef>
              <c:f>Sheet1!$C$2:$C$7</c:f>
              <c:numCache>
                <c:formatCode>0%</c:formatCode>
                <c:ptCount val="6"/>
                <c:pt idx="0">
                  <c:v>0.32</c:v>
                </c:pt>
                <c:pt idx="1">
                  <c:v>0.31</c:v>
                </c:pt>
                <c:pt idx="2">
                  <c:v>0.32</c:v>
                </c:pt>
                <c:pt idx="3">
                  <c:v>0.3</c:v>
                </c:pt>
                <c:pt idx="4">
                  <c:v>0.35</c:v>
                </c:pt>
                <c:pt idx="5">
                  <c:v>0.31</c:v>
                </c:pt>
              </c:numCache>
            </c:numRef>
          </c:val>
        </c:ser>
        <c:ser>
          <c:idx val="2"/>
          <c:order val="2"/>
          <c:tx>
            <c:strRef>
              <c:f>Sheet1!$D$1</c:f>
              <c:strCache>
                <c:ptCount val="1"/>
                <c:pt idx="0">
                  <c:v>Fair - should have done a lot more</c:v>
                </c:pt>
              </c:strCache>
            </c:strRef>
          </c:tx>
          <c:spPr>
            <a:solidFill>
              <a:srgbClr val="FF6600"/>
            </a:solidFill>
          </c:spPr>
          <c:invertIfNegative val="0"/>
          <c:dLbls>
            <c:txPr>
              <a:bodyPr/>
              <a:lstStyle/>
              <a:p>
                <a:pPr>
                  <a:defRPr sz="1200" b="1"/>
                </a:pPr>
                <a:endParaRPr lang="en-US"/>
              </a:p>
            </c:txPr>
            <c:showLegendKey val="0"/>
            <c:showVal val="1"/>
            <c:showCatName val="0"/>
            <c:showSerName val="0"/>
            <c:showPercent val="0"/>
            <c:showBubbleSize val="0"/>
            <c:showLeaderLines val="0"/>
          </c:dLbls>
          <c:val>
            <c:numRef>
              <c:f>Sheet1!$D$2:$D$7</c:f>
              <c:numCache>
                <c:formatCode>0%</c:formatCode>
                <c:ptCount val="6"/>
                <c:pt idx="0">
                  <c:v>0.16</c:v>
                </c:pt>
                <c:pt idx="1">
                  <c:v>0.19</c:v>
                </c:pt>
                <c:pt idx="2">
                  <c:v>0.22</c:v>
                </c:pt>
                <c:pt idx="3">
                  <c:v>0.22</c:v>
                </c:pt>
                <c:pt idx="4">
                  <c:v>0.25</c:v>
                </c:pt>
                <c:pt idx="5">
                  <c:v>0.24</c:v>
                </c:pt>
              </c:numCache>
            </c:numRef>
          </c:val>
        </c:ser>
        <c:ser>
          <c:idx val="3"/>
          <c:order val="3"/>
          <c:tx>
            <c:strRef>
              <c:f>Sheet1!$E$1</c:f>
              <c:strCache>
                <c:ptCount val="1"/>
                <c:pt idx="0">
                  <c:v>Poor job</c:v>
                </c:pt>
              </c:strCache>
            </c:strRef>
          </c:tx>
          <c:spPr>
            <a:solidFill>
              <a:srgbClr val="C00000"/>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val>
            <c:numRef>
              <c:f>Sheet1!$E$2:$E$7</c:f>
              <c:numCache>
                <c:formatCode>0%</c:formatCode>
                <c:ptCount val="6"/>
                <c:pt idx="0">
                  <c:v>7.0000000000000007E-2</c:v>
                </c:pt>
                <c:pt idx="1">
                  <c:v>0.13</c:v>
                </c:pt>
                <c:pt idx="2">
                  <c:v>0.1</c:v>
                </c:pt>
                <c:pt idx="3">
                  <c:v>0.13</c:v>
                </c:pt>
                <c:pt idx="4">
                  <c:v>0.11</c:v>
                </c:pt>
                <c:pt idx="5">
                  <c:v>0.17</c:v>
                </c:pt>
              </c:numCache>
            </c:numRef>
          </c:val>
        </c:ser>
        <c:dLbls>
          <c:showLegendKey val="0"/>
          <c:showVal val="0"/>
          <c:showCatName val="0"/>
          <c:showSerName val="0"/>
          <c:showPercent val="0"/>
          <c:showBubbleSize val="0"/>
        </c:dLbls>
        <c:gapWidth val="105"/>
        <c:shape val="box"/>
        <c:axId val="213481344"/>
        <c:axId val="213482880"/>
        <c:axId val="0"/>
      </c:bar3DChart>
      <c:catAx>
        <c:axId val="213481344"/>
        <c:scaling>
          <c:orientation val="minMax"/>
        </c:scaling>
        <c:delete val="1"/>
        <c:axPos val="l"/>
        <c:numFmt formatCode="General" sourceLinked="1"/>
        <c:majorTickMark val="out"/>
        <c:minorTickMark val="none"/>
        <c:tickLblPos val="nextTo"/>
        <c:crossAx val="213482880"/>
        <c:crosses val="autoZero"/>
        <c:auto val="1"/>
        <c:lblAlgn val="ctr"/>
        <c:lblOffset val="100"/>
        <c:noMultiLvlLbl val="0"/>
      </c:catAx>
      <c:valAx>
        <c:axId val="213482880"/>
        <c:scaling>
          <c:orientation val="minMax"/>
          <c:max val="1"/>
          <c:min val="0"/>
        </c:scaling>
        <c:delete val="1"/>
        <c:axPos val="b"/>
        <c:numFmt formatCode="0%" sourceLinked="1"/>
        <c:majorTickMark val="out"/>
        <c:minorTickMark val="none"/>
        <c:tickLblPos val="nextTo"/>
        <c:crossAx val="213481344"/>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3084213971618999"/>
          <c:y val="0.230818182145891"/>
          <c:w val="0.86915786028381103"/>
          <c:h val="0.76017077153599499"/>
        </c:manualLayout>
      </c:layout>
      <c:bar3DChart>
        <c:barDir val="bar"/>
        <c:grouping val="clustered"/>
        <c:varyColors val="0"/>
        <c:ser>
          <c:idx val="0"/>
          <c:order val="0"/>
          <c:tx>
            <c:strRef>
              <c:f>Sheet1!$B$1</c:f>
              <c:strCache>
                <c:ptCount val="1"/>
                <c:pt idx="0">
                  <c:v>High school graduates who say their HS did a fair/poor job on this</c:v>
                </c:pt>
              </c:strCache>
            </c:strRef>
          </c:tx>
          <c:spPr>
            <a:solidFill>
              <a:srgbClr val="FFC000"/>
            </a:solidFill>
          </c:spPr>
          <c:invertIfNegative val="0"/>
          <c:dLbls>
            <c:dLbl>
              <c:idx val="0"/>
              <c:layout>
                <c:manualLayout>
                  <c:x val="-6.6961717737659701E-2"/>
                  <c:y val="1.9032644359002399E-3"/>
                </c:manualLayout>
              </c:layout>
              <c:showLegendKey val="0"/>
              <c:showVal val="1"/>
              <c:showCatName val="0"/>
              <c:showSerName val="0"/>
              <c:showPercent val="0"/>
              <c:showBubbleSize val="0"/>
            </c:dLbl>
            <c:dLbl>
              <c:idx val="1"/>
              <c:layout>
                <c:manualLayout>
                  <c:x val="-5.8793907099853999E-2"/>
                  <c:y val="-3.0520171691275498E-3"/>
                </c:manualLayout>
              </c:layout>
              <c:showLegendKey val="0"/>
              <c:showVal val="1"/>
              <c:showCatName val="0"/>
              <c:showSerName val="0"/>
              <c:showPercent val="0"/>
              <c:showBubbleSize val="0"/>
            </c:dLbl>
            <c:dLbl>
              <c:idx val="2"/>
              <c:layout>
                <c:manualLayout>
                  <c:x val="-5.3211205117129998E-2"/>
                  <c:y val="-3.1159917474042399E-3"/>
                </c:manualLayout>
              </c:layout>
              <c:showLegendKey val="0"/>
              <c:showVal val="1"/>
              <c:showCatName val="0"/>
              <c:showSerName val="0"/>
              <c:showPercent val="0"/>
              <c:showBubbleSize val="0"/>
            </c:dLbl>
            <c:dLbl>
              <c:idx val="3"/>
              <c:layout>
                <c:manualLayout>
                  <c:x val="-5.1709679026194999E-2"/>
                  <c:y val="3.1159917474042399E-3"/>
                </c:manualLayout>
              </c:layout>
              <c:showLegendKey val="0"/>
              <c:showVal val="1"/>
              <c:showCatName val="0"/>
              <c:showSerName val="0"/>
              <c:showPercent val="0"/>
              <c:showBubbleSize val="0"/>
            </c:dLbl>
            <c:dLbl>
              <c:idx val="4"/>
              <c:layout>
                <c:manualLayout>
                  <c:x val="-5.31540008738716E-2"/>
                  <c:y val="0"/>
                </c:manualLayout>
              </c:layout>
              <c:showLegendKey val="0"/>
              <c:showVal val="1"/>
              <c:showCatName val="0"/>
              <c:showSerName val="0"/>
              <c:showPercent val="0"/>
              <c:showBubbleSize val="0"/>
            </c:dLbl>
            <c:dLbl>
              <c:idx val="5"/>
              <c:layout>
                <c:manualLayout>
                  <c:x val="-5.0551264668680498E-2"/>
                  <c:y val="3.0520665735025302E-3"/>
                </c:manualLayout>
              </c:layout>
              <c:showLegendKey val="0"/>
              <c:showVal val="1"/>
              <c:showCatName val="0"/>
              <c:showSerName val="0"/>
              <c:showPercent val="0"/>
              <c:showBubbleSize val="0"/>
            </c:dLbl>
            <c:txPr>
              <a:bodyPr/>
              <a:lstStyle/>
              <a:p>
                <a:pPr>
                  <a:defRPr sz="16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Sheet1!$B$2:$B$4</c:f>
              <c:numCache>
                <c:formatCode>0%</c:formatCode>
                <c:ptCount val="3"/>
                <c:pt idx="0">
                  <c:v>0.36</c:v>
                </c:pt>
                <c:pt idx="1">
                  <c:v>0.38</c:v>
                </c:pt>
                <c:pt idx="2">
                  <c:v>0.33</c:v>
                </c:pt>
              </c:numCache>
            </c:numRef>
          </c:val>
        </c:ser>
        <c:ser>
          <c:idx val="1"/>
          <c:order val="1"/>
          <c:tx>
            <c:strRef>
              <c:f>Sheet1!$C$1</c:f>
              <c:strCache>
                <c:ptCount val="1"/>
                <c:pt idx="0">
                  <c:v>High school graduates who say their HS did a very good/good job on this</c:v>
                </c:pt>
              </c:strCache>
            </c:strRef>
          </c:tx>
          <c:spPr>
            <a:solidFill>
              <a:srgbClr val="004C99"/>
            </a:solidFill>
          </c:spPr>
          <c:invertIfNegative val="0"/>
          <c:dLbls>
            <c:dLbl>
              <c:idx val="0"/>
              <c:layout>
                <c:manualLayout>
                  <c:x val="-5.3130800743404899E-2"/>
                  <c:y val="-7.0942523818736097E-3"/>
                </c:manualLayout>
              </c:layout>
              <c:showLegendKey val="0"/>
              <c:showVal val="1"/>
              <c:showCatName val="0"/>
              <c:showSerName val="0"/>
              <c:showPercent val="0"/>
              <c:showBubbleSize val="0"/>
            </c:dLbl>
            <c:dLbl>
              <c:idx val="1"/>
              <c:layout>
                <c:manualLayout>
                  <c:x val="-5.4623797374609498E-2"/>
                  <c:y val="6.3415695072114101E-3"/>
                </c:manualLayout>
              </c:layout>
              <c:showLegendKey val="0"/>
              <c:showVal val="1"/>
              <c:showCatName val="0"/>
              <c:showSerName val="0"/>
              <c:showPercent val="0"/>
              <c:showBubbleSize val="0"/>
            </c:dLbl>
            <c:dLbl>
              <c:idx val="2"/>
              <c:layout>
                <c:manualLayout>
                  <c:x val="-5.1824087512711697E-2"/>
                  <c:y val="6.3925173901706697E-5"/>
                </c:manualLayout>
              </c:layout>
              <c:showLegendKey val="0"/>
              <c:showVal val="1"/>
              <c:showCatName val="0"/>
              <c:showSerName val="0"/>
              <c:showPercent val="0"/>
              <c:showBubbleSize val="0"/>
            </c:dLbl>
            <c:dLbl>
              <c:idx val="3"/>
              <c:layout>
                <c:manualLayout>
                  <c:x val="-5.1881178029840401E-2"/>
                  <c:y val="-2.9244565459017602E-3"/>
                </c:manualLayout>
              </c:layout>
              <c:showLegendKey val="0"/>
              <c:showVal val="1"/>
              <c:showCatName val="0"/>
              <c:showSerName val="0"/>
              <c:showPercent val="0"/>
              <c:showBubbleSize val="0"/>
            </c:dLbl>
            <c:dLbl>
              <c:idx val="4"/>
              <c:layout>
                <c:manualLayout>
                  <c:x val="-5.4769935451323297E-2"/>
                  <c:y val="-1.09804703787326E-2"/>
                </c:manualLayout>
              </c:layout>
              <c:showLegendKey val="0"/>
              <c:showVal val="1"/>
              <c:showCatName val="0"/>
              <c:showSerName val="0"/>
              <c:showPercent val="0"/>
              <c:showBubbleSize val="0"/>
            </c:dLbl>
            <c:dLbl>
              <c:idx val="5"/>
              <c:layout>
                <c:manualLayout>
                  <c:x val="-5.0551264668680498E-2"/>
                  <c:y val="-3.0520665735025601E-3"/>
                </c:manualLayout>
              </c:layout>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0"/>
          </c:dLbls>
          <c:val>
            <c:numRef>
              <c:f>Sheet1!$C$2:$C$4</c:f>
              <c:numCache>
                <c:formatCode>0%</c:formatCode>
                <c:ptCount val="3"/>
                <c:pt idx="0">
                  <c:v>0.6</c:v>
                </c:pt>
                <c:pt idx="1">
                  <c:v>0.63</c:v>
                </c:pt>
                <c:pt idx="2">
                  <c:v>0.63</c:v>
                </c:pt>
              </c:numCache>
            </c:numRef>
          </c:val>
        </c:ser>
        <c:dLbls>
          <c:showLegendKey val="0"/>
          <c:showVal val="0"/>
          <c:showCatName val="0"/>
          <c:showSerName val="0"/>
          <c:showPercent val="0"/>
          <c:showBubbleSize val="0"/>
        </c:dLbls>
        <c:gapWidth val="182"/>
        <c:shape val="box"/>
        <c:axId val="207169408"/>
        <c:axId val="207170944"/>
        <c:axId val="0"/>
      </c:bar3DChart>
      <c:catAx>
        <c:axId val="207169408"/>
        <c:scaling>
          <c:orientation val="minMax"/>
        </c:scaling>
        <c:delete val="1"/>
        <c:axPos val="l"/>
        <c:numFmt formatCode="General" sourceLinked="1"/>
        <c:majorTickMark val="out"/>
        <c:minorTickMark val="none"/>
        <c:tickLblPos val="nextTo"/>
        <c:crossAx val="207170944"/>
        <c:crosses val="autoZero"/>
        <c:auto val="1"/>
        <c:lblAlgn val="ctr"/>
        <c:lblOffset val="100"/>
        <c:noMultiLvlLbl val="0"/>
      </c:catAx>
      <c:valAx>
        <c:axId val="207170944"/>
        <c:scaling>
          <c:orientation val="minMax"/>
          <c:max val="0.85"/>
          <c:min val="0"/>
        </c:scaling>
        <c:delete val="1"/>
        <c:axPos val="b"/>
        <c:numFmt formatCode="0%" sourceLinked="1"/>
        <c:majorTickMark val="out"/>
        <c:minorTickMark val="none"/>
        <c:tickLblPos val="nextTo"/>
        <c:crossAx val="207169408"/>
        <c:crosses val="autoZero"/>
        <c:crossBetween val="between"/>
        <c:majorUnit val="0.1"/>
      </c:valAx>
      <c:spPr>
        <a:noFill/>
        <a:ln w="25400">
          <a:noFill/>
        </a:ln>
      </c:spPr>
    </c:plotArea>
    <c:legend>
      <c:legendPos val="t"/>
      <c:layout>
        <c:manualLayout>
          <c:xMode val="edge"/>
          <c:yMode val="edge"/>
          <c:x val="9.2215818069841707E-2"/>
          <c:y val="3.25177212036507E-2"/>
          <c:w val="0.805967187282143"/>
          <c:h val="0.12160348411088499"/>
        </c:manualLayout>
      </c:layout>
      <c:overlay val="0"/>
      <c:spPr>
        <a:ln>
          <a:solidFill>
            <a:srgbClr val="000000"/>
          </a:solidFill>
        </a:ln>
      </c:spPr>
      <c:txPr>
        <a:bodyPr/>
        <a:lstStyle/>
        <a:p>
          <a:pPr>
            <a:defRPr sz="16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3084213971618999"/>
          <c:y val="0.230818182145891"/>
          <c:w val="0.86915786028381103"/>
          <c:h val="0.76017077153599499"/>
        </c:manualLayout>
      </c:layout>
      <c:bar3DChart>
        <c:barDir val="bar"/>
        <c:grouping val="clustered"/>
        <c:varyColors val="0"/>
        <c:ser>
          <c:idx val="0"/>
          <c:order val="0"/>
          <c:tx>
            <c:strRef>
              <c:f>Sheet1!$B$1</c:f>
              <c:strCache>
                <c:ptCount val="1"/>
                <c:pt idx="0">
                  <c:v>High school graduates who say their HS did a fair/poor job on this</c:v>
                </c:pt>
              </c:strCache>
            </c:strRef>
          </c:tx>
          <c:spPr>
            <a:solidFill>
              <a:srgbClr val="FFC000"/>
            </a:solidFill>
          </c:spPr>
          <c:invertIfNegative val="0"/>
          <c:dLbls>
            <c:dLbl>
              <c:idx val="0"/>
              <c:layout>
                <c:manualLayout>
                  <c:x val="-6.6961717737659701E-2"/>
                  <c:y val="1.9032644359002399E-3"/>
                </c:manualLayout>
              </c:layout>
              <c:showLegendKey val="0"/>
              <c:showVal val="1"/>
              <c:showCatName val="0"/>
              <c:showSerName val="0"/>
              <c:showPercent val="0"/>
              <c:showBubbleSize val="0"/>
            </c:dLbl>
            <c:dLbl>
              <c:idx val="1"/>
              <c:layout>
                <c:manualLayout>
                  <c:x val="-5.8793907099853999E-2"/>
                  <c:y val="-3.0520171691275498E-3"/>
                </c:manualLayout>
              </c:layout>
              <c:showLegendKey val="0"/>
              <c:showVal val="1"/>
              <c:showCatName val="0"/>
              <c:showSerName val="0"/>
              <c:showPercent val="0"/>
              <c:showBubbleSize val="0"/>
            </c:dLbl>
            <c:dLbl>
              <c:idx val="2"/>
              <c:layout>
                <c:manualLayout>
                  <c:x val="-5.3211205117129998E-2"/>
                  <c:y val="-3.1159917474042399E-3"/>
                </c:manualLayout>
              </c:layout>
              <c:showLegendKey val="0"/>
              <c:showVal val="1"/>
              <c:showCatName val="0"/>
              <c:showSerName val="0"/>
              <c:showPercent val="0"/>
              <c:showBubbleSize val="0"/>
            </c:dLbl>
            <c:dLbl>
              <c:idx val="3"/>
              <c:layout>
                <c:manualLayout>
                  <c:x val="-5.1709679026194999E-2"/>
                  <c:y val="3.1159917474042399E-3"/>
                </c:manualLayout>
              </c:layout>
              <c:showLegendKey val="0"/>
              <c:showVal val="1"/>
              <c:showCatName val="0"/>
              <c:showSerName val="0"/>
              <c:showPercent val="0"/>
              <c:showBubbleSize val="0"/>
            </c:dLbl>
            <c:dLbl>
              <c:idx val="4"/>
              <c:layout>
                <c:manualLayout>
                  <c:x val="-5.31540008738716E-2"/>
                  <c:y val="0"/>
                </c:manualLayout>
              </c:layout>
              <c:showLegendKey val="0"/>
              <c:showVal val="1"/>
              <c:showCatName val="0"/>
              <c:showSerName val="0"/>
              <c:showPercent val="0"/>
              <c:showBubbleSize val="0"/>
            </c:dLbl>
            <c:dLbl>
              <c:idx val="5"/>
              <c:layout>
                <c:manualLayout>
                  <c:x val="-5.0551264668680498E-2"/>
                  <c:y val="3.0520665735025302E-3"/>
                </c:manualLayout>
              </c:layout>
              <c:showLegendKey val="0"/>
              <c:showVal val="1"/>
              <c:showCatName val="0"/>
              <c:showSerName val="0"/>
              <c:showPercent val="0"/>
              <c:showBubbleSize val="0"/>
            </c:dLbl>
            <c:txPr>
              <a:bodyPr/>
              <a:lstStyle/>
              <a:p>
                <a:pPr>
                  <a:defRPr sz="16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Sheet1!$B$2:$B$4</c:f>
              <c:numCache>
                <c:formatCode>0%</c:formatCode>
                <c:ptCount val="3"/>
                <c:pt idx="0">
                  <c:v>0.38</c:v>
                </c:pt>
                <c:pt idx="1">
                  <c:v>0.38</c:v>
                </c:pt>
                <c:pt idx="2">
                  <c:v>0.38</c:v>
                </c:pt>
              </c:numCache>
            </c:numRef>
          </c:val>
        </c:ser>
        <c:ser>
          <c:idx val="1"/>
          <c:order val="1"/>
          <c:tx>
            <c:strRef>
              <c:f>Sheet1!$C$1</c:f>
              <c:strCache>
                <c:ptCount val="1"/>
                <c:pt idx="0">
                  <c:v>High school graduates who say their HS did a very good/good job on this</c:v>
                </c:pt>
              </c:strCache>
            </c:strRef>
          </c:tx>
          <c:spPr>
            <a:solidFill>
              <a:srgbClr val="004C99"/>
            </a:solidFill>
          </c:spPr>
          <c:invertIfNegative val="0"/>
          <c:dLbls>
            <c:dLbl>
              <c:idx val="0"/>
              <c:layout>
                <c:manualLayout>
                  <c:x val="-5.3130800743404899E-2"/>
                  <c:y val="-7.0942523818736097E-3"/>
                </c:manualLayout>
              </c:layout>
              <c:showLegendKey val="0"/>
              <c:showVal val="1"/>
              <c:showCatName val="0"/>
              <c:showSerName val="0"/>
              <c:showPercent val="0"/>
              <c:showBubbleSize val="0"/>
            </c:dLbl>
            <c:dLbl>
              <c:idx val="1"/>
              <c:layout>
                <c:manualLayout>
                  <c:x val="-5.4623797374609498E-2"/>
                  <c:y val="6.3415695072114101E-3"/>
                </c:manualLayout>
              </c:layout>
              <c:showLegendKey val="0"/>
              <c:showVal val="1"/>
              <c:showCatName val="0"/>
              <c:showSerName val="0"/>
              <c:showPercent val="0"/>
              <c:showBubbleSize val="0"/>
            </c:dLbl>
            <c:dLbl>
              <c:idx val="2"/>
              <c:layout>
                <c:manualLayout>
                  <c:x val="-5.1824087512711697E-2"/>
                  <c:y val="6.3925173901706697E-5"/>
                </c:manualLayout>
              </c:layout>
              <c:showLegendKey val="0"/>
              <c:showVal val="1"/>
              <c:showCatName val="0"/>
              <c:showSerName val="0"/>
              <c:showPercent val="0"/>
              <c:showBubbleSize val="0"/>
            </c:dLbl>
            <c:dLbl>
              <c:idx val="3"/>
              <c:layout>
                <c:manualLayout>
                  <c:x val="-5.1881178029840401E-2"/>
                  <c:y val="-2.9244565459017602E-3"/>
                </c:manualLayout>
              </c:layout>
              <c:showLegendKey val="0"/>
              <c:showVal val="1"/>
              <c:showCatName val="0"/>
              <c:showSerName val="0"/>
              <c:showPercent val="0"/>
              <c:showBubbleSize val="0"/>
            </c:dLbl>
            <c:dLbl>
              <c:idx val="4"/>
              <c:layout>
                <c:manualLayout>
                  <c:x val="-5.4769935451323297E-2"/>
                  <c:y val="-1.09804703787326E-2"/>
                </c:manualLayout>
              </c:layout>
              <c:showLegendKey val="0"/>
              <c:showVal val="1"/>
              <c:showCatName val="0"/>
              <c:showSerName val="0"/>
              <c:showPercent val="0"/>
              <c:showBubbleSize val="0"/>
            </c:dLbl>
            <c:dLbl>
              <c:idx val="5"/>
              <c:layout>
                <c:manualLayout>
                  <c:x val="-5.0551264668680498E-2"/>
                  <c:y val="-3.0520665735025601E-3"/>
                </c:manualLayout>
              </c:layout>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0"/>
          </c:dLbls>
          <c:val>
            <c:numRef>
              <c:f>Sheet1!$C$2:$C$4</c:f>
              <c:numCache>
                <c:formatCode>0%</c:formatCode>
                <c:ptCount val="3"/>
                <c:pt idx="0">
                  <c:v>0.56000000000000005</c:v>
                </c:pt>
                <c:pt idx="1">
                  <c:v>0.59</c:v>
                </c:pt>
                <c:pt idx="2">
                  <c:v>0.6</c:v>
                </c:pt>
              </c:numCache>
            </c:numRef>
          </c:val>
        </c:ser>
        <c:dLbls>
          <c:showLegendKey val="0"/>
          <c:showVal val="0"/>
          <c:showCatName val="0"/>
          <c:showSerName val="0"/>
          <c:showPercent val="0"/>
          <c:showBubbleSize val="0"/>
        </c:dLbls>
        <c:gapWidth val="182"/>
        <c:shape val="box"/>
        <c:axId val="207245312"/>
        <c:axId val="207246848"/>
        <c:axId val="0"/>
      </c:bar3DChart>
      <c:catAx>
        <c:axId val="207245312"/>
        <c:scaling>
          <c:orientation val="minMax"/>
        </c:scaling>
        <c:delete val="1"/>
        <c:axPos val="l"/>
        <c:numFmt formatCode="General" sourceLinked="1"/>
        <c:majorTickMark val="out"/>
        <c:minorTickMark val="none"/>
        <c:tickLblPos val="nextTo"/>
        <c:crossAx val="207246848"/>
        <c:crosses val="autoZero"/>
        <c:auto val="1"/>
        <c:lblAlgn val="ctr"/>
        <c:lblOffset val="100"/>
        <c:noMultiLvlLbl val="0"/>
      </c:catAx>
      <c:valAx>
        <c:axId val="207246848"/>
        <c:scaling>
          <c:orientation val="minMax"/>
          <c:max val="0.85"/>
          <c:min val="0"/>
        </c:scaling>
        <c:delete val="1"/>
        <c:axPos val="b"/>
        <c:numFmt formatCode="0%" sourceLinked="1"/>
        <c:majorTickMark val="out"/>
        <c:minorTickMark val="none"/>
        <c:tickLblPos val="nextTo"/>
        <c:crossAx val="207245312"/>
        <c:crosses val="autoZero"/>
        <c:crossBetween val="between"/>
        <c:majorUnit val="0.1"/>
      </c:valAx>
      <c:spPr>
        <a:noFill/>
        <a:ln w="25400">
          <a:noFill/>
        </a:ln>
      </c:spPr>
    </c:plotArea>
    <c:legend>
      <c:legendPos val="t"/>
      <c:layout>
        <c:manualLayout>
          <c:xMode val="edge"/>
          <c:yMode val="edge"/>
          <c:x val="9.2215818069841707E-2"/>
          <c:y val="3.25177212036507E-2"/>
          <c:w val="0.805967187282143"/>
          <c:h val="0.12160348411088499"/>
        </c:manualLayout>
      </c:layout>
      <c:overlay val="0"/>
      <c:spPr>
        <a:ln>
          <a:solidFill>
            <a:srgbClr val="000000"/>
          </a:solidFill>
        </a:ln>
      </c:spPr>
      <c:txPr>
        <a:bodyPr/>
        <a:lstStyle/>
        <a:p>
          <a:pPr>
            <a:defRPr sz="16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1218757562139201"/>
          <c:y val="0"/>
          <c:w val="0.77384114418286598"/>
          <c:h val="1"/>
        </c:manualLayout>
      </c:layout>
      <c:bar3DChart>
        <c:barDir val="bar"/>
        <c:grouping val="stacked"/>
        <c:varyColors val="0"/>
        <c:ser>
          <c:idx val="0"/>
          <c:order val="0"/>
          <c:spPr>
            <a:solidFill>
              <a:srgbClr val="004C99"/>
            </a:solidFill>
          </c:spPr>
          <c:invertIfNegative val="0"/>
          <c:dLbls>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Sheet1!$B$2:$B$8</c:f>
              <c:numCache>
                <c:formatCode>0%</c:formatCode>
                <c:ptCount val="7"/>
                <c:pt idx="0">
                  <c:v>0.36</c:v>
                </c:pt>
                <c:pt idx="1">
                  <c:v>0.38</c:v>
                </c:pt>
                <c:pt idx="2">
                  <c:v>0.4</c:v>
                </c:pt>
                <c:pt idx="3">
                  <c:v>0.45</c:v>
                </c:pt>
                <c:pt idx="4">
                  <c:v>0.5</c:v>
                </c:pt>
                <c:pt idx="5">
                  <c:v>0.56000000000000005</c:v>
                </c:pt>
                <c:pt idx="6">
                  <c:v>0.63</c:v>
                </c:pt>
              </c:numCache>
            </c:numRef>
          </c:val>
        </c:ser>
        <c:ser>
          <c:idx val="1"/>
          <c:order val="1"/>
          <c:spPr>
            <a:solidFill>
              <a:srgbClr val="79A4FF"/>
            </a:solidFill>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val>
            <c:numRef>
              <c:f>Sheet1!$C$2:$C$8</c:f>
              <c:numCache>
                <c:formatCode>0%</c:formatCode>
                <c:ptCount val="7"/>
                <c:pt idx="0">
                  <c:v>0.35</c:v>
                </c:pt>
                <c:pt idx="1">
                  <c:v>0.34</c:v>
                </c:pt>
                <c:pt idx="2">
                  <c:v>0.37</c:v>
                </c:pt>
                <c:pt idx="3">
                  <c:v>0.38</c:v>
                </c:pt>
                <c:pt idx="4">
                  <c:v>0.36</c:v>
                </c:pt>
                <c:pt idx="5">
                  <c:v>0.31</c:v>
                </c:pt>
                <c:pt idx="6">
                  <c:v>0.27</c:v>
                </c:pt>
              </c:numCache>
            </c:numRef>
          </c:val>
        </c:ser>
        <c:dLbls>
          <c:showLegendKey val="0"/>
          <c:showVal val="0"/>
          <c:showCatName val="0"/>
          <c:showSerName val="0"/>
          <c:showPercent val="0"/>
          <c:showBubbleSize val="0"/>
        </c:dLbls>
        <c:gapWidth val="105"/>
        <c:shape val="box"/>
        <c:axId val="225585792"/>
        <c:axId val="225595776"/>
        <c:axId val="0"/>
      </c:bar3DChart>
      <c:catAx>
        <c:axId val="225585792"/>
        <c:scaling>
          <c:orientation val="minMax"/>
        </c:scaling>
        <c:delete val="1"/>
        <c:axPos val="l"/>
        <c:numFmt formatCode="General" sourceLinked="1"/>
        <c:majorTickMark val="out"/>
        <c:minorTickMark val="none"/>
        <c:tickLblPos val="nextTo"/>
        <c:crossAx val="225595776"/>
        <c:crosses val="autoZero"/>
        <c:auto val="1"/>
        <c:lblAlgn val="ctr"/>
        <c:lblOffset val="100"/>
        <c:noMultiLvlLbl val="0"/>
      </c:catAx>
      <c:valAx>
        <c:axId val="225595776"/>
        <c:scaling>
          <c:orientation val="minMax"/>
          <c:max val="1"/>
          <c:min val="0"/>
        </c:scaling>
        <c:delete val="1"/>
        <c:axPos val="b"/>
        <c:numFmt formatCode="0%" sourceLinked="1"/>
        <c:majorTickMark val="out"/>
        <c:minorTickMark val="none"/>
        <c:tickLblPos val="nextTo"/>
        <c:crossAx val="225585792"/>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0"/>
      <c:rAngAx val="1"/>
    </c:view3D>
    <c:floor>
      <c:thickness val="0"/>
    </c:floor>
    <c:sideWall>
      <c:thickness val="0"/>
    </c:sideWall>
    <c:backWall>
      <c:thickness val="0"/>
    </c:backWall>
    <c:plotArea>
      <c:layout>
        <c:manualLayout>
          <c:layoutTarget val="inner"/>
          <c:xMode val="edge"/>
          <c:yMode val="edge"/>
          <c:x val="0.105797093993791"/>
          <c:y val="0.16000656167978999"/>
          <c:w val="0.81895565884135302"/>
          <c:h val="0.74759575191989902"/>
        </c:manualLayout>
      </c:layout>
      <c:pie3DChart>
        <c:varyColors val="1"/>
        <c:ser>
          <c:idx val="0"/>
          <c:order val="0"/>
          <c:spPr>
            <a:solidFill>
              <a:schemeClr val="accent1"/>
            </a:solidFill>
            <a:ln w="15720">
              <a:noFill/>
              <a:prstDash val="solid"/>
            </a:ln>
          </c:spPr>
          <c:dPt>
            <c:idx val="0"/>
            <c:bubble3D val="0"/>
            <c:spPr>
              <a:solidFill>
                <a:srgbClr val="004C99"/>
              </a:solidFill>
              <a:ln w="15720">
                <a:noFill/>
                <a:prstDash val="solid"/>
              </a:ln>
            </c:spPr>
          </c:dPt>
          <c:dPt>
            <c:idx val="1"/>
            <c:bubble3D val="0"/>
            <c:spPr>
              <a:solidFill>
                <a:srgbClr val="FFC000"/>
              </a:solidFill>
              <a:ln w="15720">
                <a:noFill/>
                <a:prstDash val="solid"/>
              </a:ln>
            </c:spPr>
          </c:dPt>
          <c:dPt>
            <c:idx val="2"/>
            <c:bubble3D val="0"/>
            <c:spPr>
              <a:solidFill>
                <a:srgbClr val="C00000"/>
              </a:solidFill>
              <a:ln w="15720">
                <a:noFill/>
                <a:prstDash val="solid"/>
              </a:ln>
            </c:spPr>
          </c:dPt>
          <c:dPt>
            <c:idx val="3"/>
            <c:bubble3D val="0"/>
            <c:spPr>
              <a:solidFill>
                <a:srgbClr val="808080"/>
              </a:solidFill>
              <a:ln w="15720">
                <a:noFill/>
                <a:prstDash val="solid"/>
              </a:ln>
            </c:spPr>
          </c:dPt>
          <c:dLbls>
            <c:dLbl>
              <c:idx val="0"/>
              <c:layout>
                <c:manualLayout>
                  <c:x val="-0.241954746566474"/>
                  <c:y val="3.8681050456054203E-2"/>
                </c:manualLayout>
              </c:layout>
              <c:dLblPos val="bestFit"/>
              <c:showLegendKey val="0"/>
              <c:showVal val="0"/>
              <c:showCatName val="0"/>
              <c:showSerName val="0"/>
              <c:showPercent val="1"/>
              <c:showBubbleSize val="1"/>
            </c:dLbl>
            <c:dLbl>
              <c:idx val="1"/>
              <c:layout>
                <c:manualLayout>
                  <c:x val="0.19095527082952701"/>
                  <c:y val="-0.22010703183797201"/>
                </c:manualLayout>
              </c:layout>
              <c:numFmt formatCode="0%" sourceLinked="0"/>
              <c:spPr>
                <a:noFill/>
                <a:ln w="31441">
                  <a:noFill/>
                </a:ln>
              </c:spPr>
              <c:txPr>
                <a:bodyPr/>
                <a:lstStyle/>
                <a:p>
                  <a:pPr>
                    <a:defRPr sz="18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1"/>
            </c:dLbl>
            <c:dLbl>
              <c:idx val="2"/>
              <c:layout>
                <c:manualLayout>
                  <c:x val="0.15396195915514199"/>
                  <c:y val="0.115268541385066"/>
                </c:manualLayout>
              </c:layout>
              <c:showLegendKey val="0"/>
              <c:showVal val="0"/>
              <c:showCatName val="0"/>
              <c:showSerName val="0"/>
              <c:showPercent val="1"/>
              <c:showBubbleSize val="1"/>
            </c:dLbl>
            <c:dLbl>
              <c:idx val="3"/>
              <c:layout>
                <c:manualLayout>
                  <c:x val="5.4562667593278602E-2"/>
                  <c:y val="9.9448796604407006E-3"/>
                </c:manualLayout>
              </c:layout>
              <c:dLblPos val="bestFit"/>
              <c:showLegendKey val="0"/>
              <c:showVal val="0"/>
              <c:showCatName val="0"/>
              <c:showSerName val="0"/>
              <c:showPercent val="1"/>
              <c:showBubbleSize val="1"/>
            </c:dLbl>
            <c:numFmt formatCode="0%" sourceLinked="0"/>
            <c:spPr>
              <a:noFill/>
              <a:ln w="31441">
                <a:noFill/>
              </a:ln>
            </c:spPr>
            <c:txPr>
              <a:bodyPr/>
              <a:lstStyle/>
              <a:p>
                <a:pPr>
                  <a:defRPr sz="1800" b="1" i="0" u="none" strike="noStrike" baseline="0">
                    <a:solidFill>
                      <a:schemeClr val="bg1"/>
                    </a:solidFill>
                    <a:latin typeface="Arial"/>
                    <a:ea typeface="Arial"/>
                    <a:cs typeface="Arial"/>
                  </a:defRPr>
                </a:pPr>
                <a:endParaRPr lang="en-US"/>
              </a:p>
            </c:txPr>
            <c:showLegendKey val="0"/>
            <c:showVal val="0"/>
            <c:showCatName val="0"/>
            <c:showSerName val="0"/>
            <c:showPercent val="1"/>
            <c:showBubbleSize val="1"/>
            <c:showLeaderLines val="0"/>
          </c:dLbls>
          <c:val>
            <c:numRef>
              <c:f>Sheet1!$B$2:$B$4</c:f>
              <c:numCache>
                <c:formatCode>General</c:formatCode>
                <c:ptCount val="3"/>
                <c:pt idx="0">
                  <c:v>48</c:v>
                </c:pt>
                <c:pt idx="1">
                  <c:v>26</c:v>
                </c:pt>
                <c:pt idx="2">
                  <c:v>26</c:v>
                </c:pt>
              </c:numCache>
            </c:numRef>
          </c:val>
        </c:ser>
        <c:dLbls>
          <c:showLegendKey val="1"/>
          <c:showVal val="1"/>
          <c:showCatName val="1"/>
          <c:showSerName val="1"/>
          <c:showPercent val="1"/>
          <c:showBubbleSize val="1"/>
          <c:showLeaderLines val="0"/>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0"/>
      <c:rAngAx val="1"/>
    </c:view3D>
    <c:floor>
      <c:thickness val="0"/>
    </c:floor>
    <c:sideWall>
      <c:thickness val="0"/>
    </c:sideWall>
    <c:backWall>
      <c:thickness val="0"/>
    </c:backWall>
    <c:plotArea>
      <c:layout>
        <c:manualLayout>
          <c:layoutTarget val="inner"/>
          <c:xMode val="edge"/>
          <c:yMode val="edge"/>
          <c:x val="0.105797093993791"/>
          <c:y val="0.16000656167978999"/>
          <c:w val="0.81895565884135302"/>
          <c:h val="0.74759575191989902"/>
        </c:manualLayout>
      </c:layout>
      <c:pie3DChart>
        <c:varyColors val="1"/>
        <c:ser>
          <c:idx val="0"/>
          <c:order val="0"/>
          <c:spPr>
            <a:solidFill>
              <a:schemeClr val="accent1"/>
            </a:solidFill>
            <a:ln w="15720">
              <a:noFill/>
              <a:prstDash val="solid"/>
            </a:ln>
          </c:spPr>
          <c:dPt>
            <c:idx val="0"/>
            <c:bubble3D val="0"/>
            <c:spPr>
              <a:solidFill>
                <a:srgbClr val="004C99"/>
              </a:solidFill>
              <a:ln w="15720">
                <a:noFill/>
                <a:prstDash val="solid"/>
              </a:ln>
            </c:spPr>
          </c:dPt>
          <c:dPt>
            <c:idx val="1"/>
            <c:bubble3D val="0"/>
            <c:spPr>
              <a:solidFill>
                <a:srgbClr val="FFC000"/>
              </a:solidFill>
              <a:ln w="15720">
                <a:noFill/>
                <a:prstDash val="solid"/>
              </a:ln>
            </c:spPr>
          </c:dPt>
          <c:dPt>
            <c:idx val="2"/>
            <c:bubble3D val="0"/>
            <c:spPr>
              <a:solidFill>
                <a:srgbClr val="C00000"/>
              </a:solidFill>
              <a:ln w="15720">
                <a:noFill/>
                <a:prstDash val="solid"/>
              </a:ln>
            </c:spPr>
          </c:dPt>
          <c:dPt>
            <c:idx val="3"/>
            <c:bubble3D val="0"/>
            <c:spPr>
              <a:solidFill>
                <a:srgbClr val="808080"/>
              </a:solidFill>
              <a:ln w="15720">
                <a:noFill/>
                <a:prstDash val="solid"/>
              </a:ln>
            </c:spPr>
          </c:dPt>
          <c:dLbls>
            <c:dLbl>
              <c:idx val="0"/>
              <c:layout>
                <c:manualLayout>
                  <c:x val="-0.13098573369025601"/>
                  <c:y val="0.127455703933294"/>
                </c:manualLayout>
              </c:layout>
              <c:dLblPos val="bestFit"/>
              <c:showLegendKey val="0"/>
              <c:showVal val="0"/>
              <c:showCatName val="0"/>
              <c:showSerName val="0"/>
              <c:showPercent val="1"/>
              <c:showBubbleSize val="1"/>
            </c:dLbl>
            <c:dLbl>
              <c:idx val="1"/>
              <c:layout>
                <c:manualLayout>
                  <c:x val="-0.20212981865264401"/>
                  <c:y val="-0.170787779906172"/>
                </c:manualLayout>
              </c:layout>
              <c:numFmt formatCode="0%" sourceLinked="0"/>
              <c:spPr>
                <a:noFill/>
                <a:ln w="31441">
                  <a:noFill/>
                </a:ln>
              </c:spPr>
              <c:txPr>
                <a:bodyPr/>
                <a:lstStyle/>
                <a:p>
                  <a:pPr>
                    <a:defRPr sz="18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1"/>
            </c:dLbl>
            <c:dLbl>
              <c:idx val="2"/>
              <c:layout>
                <c:manualLayout>
                  <c:x val="0.23466669579239199"/>
                  <c:y val="-6.5568715698201496E-2"/>
                </c:manualLayout>
              </c:layout>
              <c:showLegendKey val="0"/>
              <c:showVal val="0"/>
              <c:showCatName val="0"/>
              <c:showSerName val="0"/>
              <c:showPercent val="1"/>
              <c:showBubbleSize val="1"/>
            </c:dLbl>
            <c:dLbl>
              <c:idx val="3"/>
              <c:layout>
                <c:manualLayout>
                  <c:x val="5.4562667593278602E-2"/>
                  <c:y val="9.9448796604407006E-3"/>
                </c:manualLayout>
              </c:layout>
              <c:dLblPos val="bestFit"/>
              <c:showLegendKey val="0"/>
              <c:showVal val="0"/>
              <c:showCatName val="0"/>
              <c:showSerName val="0"/>
              <c:showPercent val="1"/>
              <c:showBubbleSize val="1"/>
            </c:dLbl>
            <c:numFmt formatCode="0%" sourceLinked="0"/>
            <c:spPr>
              <a:noFill/>
              <a:ln w="31441">
                <a:noFill/>
              </a:ln>
            </c:spPr>
            <c:txPr>
              <a:bodyPr/>
              <a:lstStyle/>
              <a:p>
                <a:pPr>
                  <a:defRPr sz="1800" b="1" i="0" u="none" strike="noStrike" baseline="0">
                    <a:solidFill>
                      <a:schemeClr val="bg1"/>
                    </a:solidFill>
                    <a:latin typeface="Arial"/>
                    <a:ea typeface="Arial"/>
                    <a:cs typeface="Arial"/>
                  </a:defRPr>
                </a:pPr>
                <a:endParaRPr lang="en-US"/>
              </a:p>
            </c:txPr>
            <c:showLegendKey val="0"/>
            <c:showVal val="0"/>
            <c:showCatName val="0"/>
            <c:showSerName val="0"/>
            <c:showPercent val="1"/>
            <c:showBubbleSize val="1"/>
            <c:showLeaderLines val="0"/>
          </c:dLbls>
          <c:val>
            <c:numRef>
              <c:f>Sheet1!$B$2:$B$4</c:f>
              <c:numCache>
                <c:formatCode>General</c:formatCode>
                <c:ptCount val="3"/>
                <c:pt idx="0">
                  <c:v>21</c:v>
                </c:pt>
                <c:pt idx="1">
                  <c:v>27</c:v>
                </c:pt>
                <c:pt idx="2">
                  <c:v>52</c:v>
                </c:pt>
              </c:numCache>
            </c:numRef>
          </c:val>
        </c:ser>
        <c:dLbls>
          <c:showLegendKey val="1"/>
          <c:showVal val="1"/>
          <c:showCatName val="1"/>
          <c:showSerName val="1"/>
          <c:showPercent val="1"/>
          <c:showBubbleSize val="1"/>
          <c:showLeaderLines val="0"/>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0"/>
      <c:rAngAx val="1"/>
    </c:view3D>
    <c:floor>
      <c:thickness val="0"/>
    </c:floor>
    <c:sideWall>
      <c:thickness val="0"/>
    </c:sideWall>
    <c:backWall>
      <c:thickness val="0"/>
    </c:backWall>
    <c:plotArea>
      <c:layout>
        <c:manualLayout>
          <c:layoutTarget val="inner"/>
          <c:xMode val="edge"/>
          <c:yMode val="edge"/>
          <c:x val="1.98785413232366E-2"/>
          <c:y val="0.17211344137273599"/>
          <c:w val="0.92830666153054797"/>
          <c:h val="0.82788655862726401"/>
        </c:manualLayout>
      </c:layout>
      <c:pie3DChart>
        <c:varyColors val="1"/>
        <c:ser>
          <c:idx val="0"/>
          <c:order val="0"/>
          <c:spPr>
            <a:solidFill>
              <a:schemeClr val="accent1"/>
            </a:solidFill>
            <a:ln w="15720">
              <a:noFill/>
              <a:prstDash val="solid"/>
            </a:ln>
          </c:spPr>
          <c:dPt>
            <c:idx val="0"/>
            <c:bubble3D val="0"/>
            <c:spPr>
              <a:solidFill>
                <a:srgbClr val="004C99"/>
              </a:solidFill>
              <a:ln w="15720">
                <a:noFill/>
                <a:prstDash val="solid"/>
              </a:ln>
            </c:spPr>
          </c:dPt>
          <c:dPt>
            <c:idx val="1"/>
            <c:bubble3D val="0"/>
            <c:spPr>
              <a:solidFill>
                <a:srgbClr val="FFC000"/>
              </a:solidFill>
              <a:ln w="15720">
                <a:noFill/>
                <a:prstDash val="solid"/>
              </a:ln>
            </c:spPr>
          </c:dPt>
          <c:dPt>
            <c:idx val="2"/>
            <c:bubble3D val="0"/>
            <c:spPr>
              <a:solidFill>
                <a:srgbClr val="C00000"/>
              </a:solidFill>
              <a:ln w="15720">
                <a:noFill/>
                <a:prstDash val="solid"/>
              </a:ln>
            </c:spPr>
          </c:dPt>
          <c:dPt>
            <c:idx val="3"/>
            <c:bubble3D val="0"/>
            <c:spPr>
              <a:solidFill>
                <a:srgbClr val="808080"/>
              </a:solidFill>
              <a:ln w="15720">
                <a:noFill/>
                <a:prstDash val="solid"/>
              </a:ln>
            </c:spPr>
          </c:dPt>
          <c:dLbls>
            <c:dLbl>
              <c:idx val="0"/>
              <c:layout>
                <c:manualLayout>
                  <c:x val="-0.150767557908949"/>
                  <c:y val="0.119545598983159"/>
                </c:manualLayout>
              </c:layout>
              <c:dLblPos val="bestFit"/>
              <c:showLegendKey val="0"/>
              <c:showVal val="0"/>
              <c:showCatName val="0"/>
              <c:showSerName val="0"/>
              <c:showPercent val="1"/>
              <c:showBubbleSize val="1"/>
            </c:dLbl>
            <c:dLbl>
              <c:idx val="1"/>
              <c:layout>
                <c:manualLayout>
                  <c:x val="7.0638985475841604E-2"/>
                  <c:y val="-0.27845567206863697"/>
                </c:manualLayout>
              </c:layout>
              <c:numFmt formatCode="0%" sourceLinked="0"/>
              <c:spPr>
                <a:noFill/>
                <a:ln w="31441">
                  <a:noFill/>
                </a:ln>
              </c:spPr>
              <c:txPr>
                <a:bodyPr/>
                <a:lstStyle/>
                <a:p>
                  <a:pPr>
                    <a:defRPr sz="20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1"/>
            </c:dLbl>
            <c:dLbl>
              <c:idx val="2"/>
              <c:layout>
                <c:manualLayout>
                  <c:x val="9.4174243568867E-2"/>
                  <c:y val="0.133212265649825"/>
                </c:manualLayout>
              </c:layout>
              <c:showLegendKey val="0"/>
              <c:showVal val="0"/>
              <c:showCatName val="0"/>
              <c:showSerName val="0"/>
              <c:showPercent val="1"/>
              <c:showBubbleSize val="1"/>
            </c:dLbl>
            <c:dLbl>
              <c:idx val="3"/>
              <c:layout>
                <c:manualLayout>
                  <c:x val="5.4562667593278602E-2"/>
                  <c:y val="9.9448796604407006E-3"/>
                </c:manualLayout>
              </c:layout>
              <c:dLblPos val="bestFit"/>
              <c:showLegendKey val="0"/>
              <c:showVal val="0"/>
              <c:showCatName val="0"/>
              <c:showSerName val="0"/>
              <c:showPercent val="1"/>
              <c:showBubbleSize val="1"/>
            </c:dLbl>
            <c:numFmt formatCode="0%" sourceLinked="0"/>
            <c:spPr>
              <a:noFill/>
              <a:ln w="31441">
                <a:noFill/>
              </a:ln>
            </c:spPr>
            <c:txPr>
              <a:bodyPr/>
              <a:lstStyle/>
              <a:p>
                <a:pPr>
                  <a:defRPr sz="2000" b="1" i="0" u="none" strike="noStrike" baseline="0">
                    <a:solidFill>
                      <a:schemeClr val="bg1"/>
                    </a:solidFill>
                    <a:latin typeface="Arial"/>
                    <a:ea typeface="Arial"/>
                    <a:cs typeface="Arial"/>
                  </a:defRPr>
                </a:pPr>
                <a:endParaRPr lang="en-US"/>
              </a:p>
            </c:txPr>
            <c:showLegendKey val="0"/>
            <c:showVal val="0"/>
            <c:showCatName val="0"/>
            <c:showSerName val="0"/>
            <c:showPercent val="1"/>
            <c:showBubbleSize val="1"/>
            <c:showLeaderLines val="0"/>
          </c:dLbls>
          <c:val>
            <c:numRef>
              <c:f>Sheet1!$B$2:$B$4</c:f>
              <c:numCache>
                <c:formatCode>General</c:formatCode>
                <c:ptCount val="3"/>
                <c:pt idx="0">
                  <c:v>26</c:v>
                </c:pt>
                <c:pt idx="1">
                  <c:v>54</c:v>
                </c:pt>
                <c:pt idx="2">
                  <c:v>20</c:v>
                </c:pt>
              </c:numCache>
            </c:numRef>
          </c:val>
        </c:ser>
        <c:dLbls>
          <c:showLegendKey val="1"/>
          <c:showVal val="1"/>
          <c:showCatName val="1"/>
          <c:showSerName val="1"/>
          <c:showPercent val="1"/>
          <c:showBubbleSize val="1"/>
          <c:showLeaderLines val="0"/>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0"/>
      <c:rAngAx val="1"/>
    </c:view3D>
    <c:floor>
      <c:thickness val="0"/>
    </c:floor>
    <c:sideWall>
      <c:thickness val="0"/>
    </c:sideWall>
    <c:backWall>
      <c:thickness val="0"/>
    </c:backWall>
    <c:plotArea>
      <c:layout>
        <c:manualLayout>
          <c:layoutTarget val="inner"/>
          <c:xMode val="edge"/>
          <c:yMode val="edge"/>
          <c:x val="2.8096278331810599E-2"/>
          <c:y val="0.17211343195162301"/>
          <c:w val="0.92830666153054797"/>
          <c:h val="0.82788655862726401"/>
        </c:manualLayout>
      </c:layout>
      <c:pie3DChart>
        <c:varyColors val="1"/>
        <c:ser>
          <c:idx val="0"/>
          <c:order val="0"/>
          <c:spPr>
            <a:solidFill>
              <a:schemeClr val="accent1"/>
            </a:solidFill>
            <a:ln w="15720">
              <a:noFill/>
              <a:prstDash val="solid"/>
            </a:ln>
          </c:spPr>
          <c:dPt>
            <c:idx val="0"/>
            <c:bubble3D val="0"/>
            <c:spPr>
              <a:solidFill>
                <a:srgbClr val="004C99"/>
              </a:solidFill>
              <a:ln w="15720">
                <a:noFill/>
                <a:prstDash val="solid"/>
              </a:ln>
            </c:spPr>
          </c:dPt>
          <c:dPt>
            <c:idx val="1"/>
            <c:bubble3D val="0"/>
            <c:spPr>
              <a:solidFill>
                <a:srgbClr val="FFC000"/>
              </a:solidFill>
              <a:ln w="15720">
                <a:noFill/>
                <a:prstDash val="solid"/>
              </a:ln>
            </c:spPr>
          </c:dPt>
          <c:dPt>
            <c:idx val="2"/>
            <c:bubble3D val="0"/>
            <c:spPr>
              <a:solidFill>
                <a:srgbClr val="C00000"/>
              </a:solidFill>
              <a:ln w="15720">
                <a:noFill/>
                <a:prstDash val="solid"/>
              </a:ln>
            </c:spPr>
          </c:dPt>
          <c:dPt>
            <c:idx val="3"/>
            <c:bubble3D val="0"/>
            <c:spPr>
              <a:solidFill>
                <a:srgbClr val="808080"/>
              </a:solidFill>
              <a:ln w="15720">
                <a:noFill/>
                <a:prstDash val="solid"/>
              </a:ln>
            </c:spPr>
          </c:dPt>
          <c:dLbls>
            <c:dLbl>
              <c:idx val="0"/>
              <c:layout>
                <c:manualLayout>
                  <c:x val="-0.150767557908949"/>
                  <c:y val="0.119545598983159"/>
                </c:manualLayout>
              </c:layout>
              <c:dLblPos val="bestFit"/>
              <c:showLegendKey val="0"/>
              <c:showVal val="0"/>
              <c:showCatName val="0"/>
              <c:showSerName val="0"/>
              <c:showPercent val="1"/>
              <c:showBubbleSize val="1"/>
            </c:dLbl>
            <c:dLbl>
              <c:idx val="1"/>
              <c:layout>
                <c:manualLayout>
                  <c:x val="7.0638960080969301E-2"/>
                  <c:y val="-0.25188915190446398"/>
                </c:manualLayout>
              </c:layout>
              <c:numFmt formatCode="0%" sourceLinked="0"/>
              <c:spPr>
                <a:noFill/>
                <a:ln w="31441">
                  <a:noFill/>
                </a:ln>
              </c:spPr>
              <c:txPr>
                <a:bodyPr/>
                <a:lstStyle/>
                <a:p>
                  <a:pPr>
                    <a:defRPr sz="1600" b="1" i="0" u="none" strike="noStrike" baseline="0">
                      <a:solidFill>
                        <a:schemeClr val="tx1"/>
                      </a:solidFill>
                      <a:latin typeface="Arial"/>
                      <a:ea typeface="Arial"/>
                      <a:cs typeface="Arial"/>
                    </a:defRPr>
                  </a:pPr>
                  <a:endParaRPr lang="en-US"/>
                </a:p>
              </c:txPr>
              <c:dLblPos val="bestFit"/>
              <c:showLegendKey val="0"/>
              <c:showVal val="0"/>
              <c:showCatName val="0"/>
              <c:showSerName val="0"/>
              <c:showPercent val="1"/>
              <c:showBubbleSize val="1"/>
            </c:dLbl>
            <c:dLbl>
              <c:idx val="2"/>
              <c:layout>
                <c:manualLayout>
                  <c:x val="0.166079365704176"/>
                  <c:y val="0.15446530997487301"/>
                </c:manualLayout>
              </c:layout>
              <c:showLegendKey val="0"/>
              <c:showVal val="0"/>
              <c:showCatName val="0"/>
              <c:showSerName val="0"/>
              <c:showPercent val="1"/>
              <c:showBubbleSize val="1"/>
            </c:dLbl>
            <c:dLbl>
              <c:idx val="3"/>
              <c:layout>
                <c:manualLayout>
                  <c:x val="5.4562667593278602E-2"/>
                  <c:y val="9.9448796604407006E-3"/>
                </c:manualLayout>
              </c:layout>
              <c:dLblPos val="bestFit"/>
              <c:showLegendKey val="0"/>
              <c:showVal val="0"/>
              <c:showCatName val="0"/>
              <c:showSerName val="0"/>
              <c:showPercent val="1"/>
              <c:showBubbleSize val="1"/>
            </c:dLbl>
            <c:numFmt formatCode="0%" sourceLinked="0"/>
            <c:spPr>
              <a:noFill/>
              <a:ln w="31441">
                <a:noFill/>
              </a:ln>
            </c:spPr>
            <c:txPr>
              <a:bodyPr/>
              <a:lstStyle/>
              <a:p>
                <a:pPr>
                  <a:defRPr sz="1600" b="1" i="0" u="none" strike="noStrike" baseline="0">
                    <a:solidFill>
                      <a:schemeClr val="bg1"/>
                    </a:solidFill>
                    <a:latin typeface="Arial"/>
                    <a:ea typeface="Arial"/>
                    <a:cs typeface="Arial"/>
                  </a:defRPr>
                </a:pPr>
                <a:endParaRPr lang="en-US"/>
              </a:p>
            </c:txPr>
            <c:showLegendKey val="0"/>
            <c:showVal val="0"/>
            <c:showCatName val="0"/>
            <c:showSerName val="0"/>
            <c:showPercent val="1"/>
            <c:showBubbleSize val="1"/>
            <c:showLeaderLines val="0"/>
          </c:dLbls>
          <c:val>
            <c:numRef>
              <c:f>Sheet1!$B$2:$B$4</c:f>
              <c:numCache>
                <c:formatCode>General</c:formatCode>
                <c:ptCount val="3"/>
                <c:pt idx="0">
                  <c:v>24</c:v>
                </c:pt>
                <c:pt idx="1">
                  <c:v>56</c:v>
                </c:pt>
                <c:pt idx="2">
                  <c:v>20</c:v>
                </c:pt>
              </c:numCache>
            </c:numRef>
          </c:val>
        </c:ser>
        <c:dLbls>
          <c:showLegendKey val="1"/>
          <c:showVal val="1"/>
          <c:showCatName val="1"/>
          <c:showSerName val="1"/>
          <c:showPercent val="1"/>
          <c:showBubbleSize val="1"/>
          <c:showLeaderLines val="0"/>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350"/>
      <c:rAngAx val="1"/>
    </c:view3D>
    <c:floor>
      <c:thickness val="0"/>
    </c:floor>
    <c:sideWall>
      <c:thickness val="0"/>
    </c:sideWall>
    <c:backWall>
      <c:thickness val="0"/>
    </c:backWall>
    <c:plotArea>
      <c:layout>
        <c:manualLayout>
          <c:layoutTarget val="inner"/>
          <c:xMode val="edge"/>
          <c:yMode val="edge"/>
          <c:x val="1.98785413232366E-2"/>
          <c:y val="0.17211344137273599"/>
          <c:w val="0.81895565884135302"/>
          <c:h val="0.74759575191989902"/>
        </c:manualLayout>
      </c:layout>
      <c:pie3DChart>
        <c:varyColors val="1"/>
        <c:ser>
          <c:idx val="0"/>
          <c:order val="0"/>
          <c:spPr>
            <a:solidFill>
              <a:schemeClr val="accent1"/>
            </a:solidFill>
            <a:ln w="15720">
              <a:noFill/>
              <a:prstDash val="solid"/>
            </a:ln>
          </c:spPr>
          <c:dPt>
            <c:idx val="0"/>
            <c:bubble3D val="0"/>
            <c:spPr>
              <a:solidFill>
                <a:srgbClr val="004C99"/>
              </a:solidFill>
              <a:ln w="15720">
                <a:noFill/>
                <a:prstDash val="solid"/>
              </a:ln>
            </c:spPr>
          </c:dPt>
          <c:dPt>
            <c:idx val="1"/>
            <c:bubble3D val="0"/>
            <c:spPr>
              <a:solidFill>
                <a:srgbClr val="FFC000"/>
              </a:solidFill>
              <a:ln w="15720">
                <a:noFill/>
                <a:prstDash val="solid"/>
              </a:ln>
            </c:spPr>
          </c:dPt>
          <c:dPt>
            <c:idx val="2"/>
            <c:bubble3D val="0"/>
            <c:spPr>
              <a:solidFill>
                <a:srgbClr val="C00000"/>
              </a:solidFill>
              <a:ln w="15720">
                <a:noFill/>
                <a:prstDash val="solid"/>
              </a:ln>
            </c:spPr>
          </c:dPt>
          <c:dPt>
            <c:idx val="3"/>
            <c:bubble3D val="0"/>
            <c:spPr>
              <a:solidFill>
                <a:srgbClr val="808080"/>
              </a:solidFill>
              <a:ln w="15720">
                <a:noFill/>
                <a:prstDash val="solid"/>
              </a:ln>
            </c:spPr>
          </c:dPt>
          <c:dLbls>
            <c:dLbl>
              <c:idx val="0"/>
              <c:layout>
                <c:manualLayout>
                  <c:x val="-2.3627101402599001E-3"/>
                  <c:y val="-0.146803622497617"/>
                </c:manualLayout>
              </c:layout>
              <c:dLblPos val="bestFit"/>
              <c:showLegendKey val="0"/>
              <c:showVal val="0"/>
              <c:showCatName val="0"/>
              <c:showSerName val="0"/>
              <c:showPercent val="1"/>
              <c:showBubbleSize val="1"/>
            </c:dLbl>
            <c:dLbl>
              <c:idx val="1"/>
              <c:layout>
                <c:manualLayout>
                  <c:x val="8.4770554706938804E-3"/>
                  <c:y val="1.0049571020019099E-2"/>
                </c:manualLayout>
              </c:layout>
              <c:dLblPos val="bestFit"/>
              <c:showLegendKey val="0"/>
              <c:showVal val="0"/>
              <c:showCatName val="0"/>
              <c:showSerName val="0"/>
              <c:showPercent val="1"/>
              <c:showBubbleSize val="1"/>
            </c:dLbl>
            <c:dLbl>
              <c:idx val="2"/>
              <c:layout>
                <c:manualLayout>
                  <c:x val="-9.9694943940161693E-3"/>
                  <c:y val="3.6358024691358001E-2"/>
                </c:manualLayout>
              </c:layout>
              <c:showLegendKey val="0"/>
              <c:showVal val="0"/>
              <c:showCatName val="0"/>
              <c:showSerName val="0"/>
              <c:showPercent val="1"/>
              <c:showBubbleSize val="1"/>
            </c:dLbl>
            <c:dLbl>
              <c:idx val="3"/>
              <c:layout>
                <c:manualLayout>
                  <c:x val="5.4562667593278602E-2"/>
                  <c:y val="9.9448796604407006E-3"/>
                </c:manualLayout>
              </c:layout>
              <c:dLblPos val="bestFit"/>
              <c:showLegendKey val="0"/>
              <c:showVal val="0"/>
              <c:showCatName val="0"/>
              <c:showSerName val="0"/>
              <c:showPercent val="1"/>
              <c:showBubbleSize val="1"/>
            </c:dLbl>
            <c:numFmt formatCode="0%" sourceLinked="0"/>
            <c:spPr>
              <a:noFill/>
              <a:ln w="31441">
                <a:noFill/>
              </a:ln>
            </c:spPr>
            <c:txPr>
              <a:bodyPr/>
              <a:lstStyle/>
              <a:p>
                <a:pPr>
                  <a:defRPr sz="1800" b="1" i="0" u="none" strike="noStrike" baseline="0">
                    <a:solidFill>
                      <a:schemeClr val="tx1"/>
                    </a:solidFill>
                    <a:latin typeface="Arial"/>
                    <a:ea typeface="Arial"/>
                    <a:cs typeface="Arial"/>
                  </a:defRPr>
                </a:pPr>
                <a:endParaRPr lang="en-US"/>
              </a:p>
            </c:txPr>
            <c:showLegendKey val="0"/>
            <c:showVal val="0"/>
            <c:showCatName val="0"/>
            <c:showSerName val="0"/>
            <c:showPercent val="1"/>
            <c:showBubbleSize val="1"/>
            <c:showLeaderLines val="0"/>
          </c:dLbls>
          <c:val>
            <c:numRef>
              <c:f>Sheet1!$B$2:$B$4</c:f>
              <c:numCache>
                <c:formatCode>General</c:formatCode>
                <c:ptCount val="3"/>
                <c:pt idx="0">
                  <c:v>60</c:v>
                </c:pt>
                <c:pt idx="1">
                  <c:v>27</c:v>
                </c:pt>
                <c:pt idx="2">
                  <c:v>13</c:v>
                </c:pt>
              </c:numCache>
            </c:numRef>
          </c:val>
        </c:ser>
        <c:dLbls>
          <c:showLegendKey val="1"/>
          <c:showVal val="1"/>
          <c:showCatName val="1"/>
          <c:showSerName val="1"/>
          <c:showPercent val="1"/>
          <c:showBubbleSize val="1"/>
          <c:showLeaderLines val="0"/>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5"/>
      <c:rotY val="350"/>
      <c:rAngAx val="1"/>
    </c:view3D>
    <c:floor>
      <c:thickness val="0"/>
    </c:floor>
    <c:sideWall>
      <c:thickness val="0"/>
    </c:sideWall>
    <c:backWall>
      <c:thickness val="0"/>
    </c:backWall>
    <c:plotArea>
      <c:layout>
        <c:manualLayout>
          <c:layoutTarget val="inner"/>
          <c:xMode val="edge"/>
          <c:yMode val="edge"/>
          <c:x val="0.12922948178437599"/>
          <c:y val="0.17211344137273599"/>
          <c:w val="0.81895565884135302"/>
          <c:h val="0.74759575191989902"/>
        </c:manualLayout>
      </c:layout>
      <c:pie3DChart>
        <c:varyColors val="1"/>
        <c:ser>
          <c:idx val="0"/>
          <c:order val="0"/>
          <c:spPr>
            <a:solidFill>
              <a:schemeClr val="accent1"/>
            </a:solidFill>
            <a:ln w="15720">
              <a:noFill/>
              <a:prstDash val="solid"/>
            </a:ln>
          </c:spPr>
          <c:dPt>
            <c:idx val="0"/>
            <c:bubble3D val="0"/>
            <c:spPr>
              <a:solidFill>
                <a:srgbClr val="004C99"/>
              </a:solidFill>
              <a:ln w="15720">
                <a:noFill/>
                <a:prstDash val="solid"/>
              </a:ln>
            </c:spPr>
          </c:dPt>
          <c:dPt>
            <c:idx val="1"/>
            <c:bubble3D val="0"/>
            <c:spPr>
              <a:solidFill>
                <a:srgbClr val="FFC000"/>
              </a:solidFill>
              <a:ln w="15720">
                <a:noFill/>
                <a:prstDash val="solid"/>
              </a:ln>
            </c:spPr>
          </c:dPt>
          <c:dPt>
            <c:idx val="2"/>
            <c:bubble3D val="0"/>
            <c:spPr>
              <a:solidFill>
                <a:srgbClr val="C00000"/>
              </a:solidFill>
              <a:ln w="15720">
                <a:noFill/>
                <a:prstDash val="solid"/>
              </a:ln>
            </c:spPr>
          </c:dPt>
          <c:dPt>
            <c:idx val="3"/>
            <c:bubble3D val="0"/>
            <c:spPr>
              <a:solidFill>
                <a:srgbClr val="808080"/>
              </a:solidFill>
              <a:ln w="15720">
                <a:noFill/>
                <a:prstDash val="solid"/>
              </a:ln>
            </c:spPr>
          </c:dPt>
          <c:dLbls>
            <c:dLbl>
              <c:idx val="0"/>
              <c:layout>
                <c:manualLayout>
                  <c:x val="-2.3627101402599001E-3"/>
                  <c:y val="-0.146803622497617"/>
                </c:manualLayout>
              </c:layout>
              <c:dLblPos val="bestFit"/>
              <c:showLegendKey val="0"/>
              <c:showVal val="0"/>
              <c:showCatName val="0"/>
              <c:showSerName val="0"/>
              <c:showPercent val="1"/>
              <c:showBubbleSize val="1"/>
            </c:dLbl>
            <c:dLbl>
              <c:idx val="1"/>
              <c:layout>
                <c:manualLayout>
                  <c:x val="8.4770554706938804E-3"/>
                  <c:y val="1.0049571020019099E-2"/>
                </c:manualLayout>
              </c:layout>
              <c:dLblPos val="bestFit"/>
              <c:showLegendKey val="0"/>
              <c:showVal val="0"/>
              <c:showCatName val="0"/>
              <c:showSerName val="0"/>
              <c:showPercent val="1"/>
              <c:showBubbleSize val="1"/>
            </c:dLbl>
            <c:dLbl>
              <c:idx val="2"/>
              <c:layout>
                <c:manualLayout>
                  <c:x val="-9.9694943940161693E-3"/>
                  <c:y val="3.6358024691358001E-2"/>
                </c:manualLayout>
              </c:layout>
              <c:showLegendKey val="0"/>
              <c:showVal val="0"/>
              <c:showCatName val="0"/>
              <c:showSerName val="0"/>
              <c:showPercent val="1"/>
              <c:showBubbleSize val="1"/>
            </c:dLbl>
            <c:dLbl>
              <c:idx val="3"/>
              <c:delete val="1"/>
            </c:dLbl>
            <c:numFmt formatCode="0%" sourceLinked="0"/>
            <c:spPr>
              <a:noFill/>
              <a:ln w="31441">
                <a:noFill/>
              </a:ln>
            </c:spPr>
            <c:txPr>
              <a:bodyPr/>
              <a:lstStyle/>
              <a:p>
                <a:pPr>
                  <a:defRPr sz="1800" b="1" i="0" u="none" strike="noStrike" baseline="0">
                    <a:solidFill>
                      <a:schemeClr val="tx1"/>
                    </a:solidFill>
                    <a:latin typeface="Arial"/>
                    <a:ea typeface="Arial"/>
                    <a:cs typeface="Arial"/>
                  </a:defRPr>
                </a:pPr>
                <a:endParaRPr lang="en-US"/>
              </a:p>
            </c:txPr>
            <c:showLegendKey val="0"/>
            <c:showVal val="0"/>
            <c:showCatName val="0"/>
            <c:showSerName val="0"/>
            <c:showPercent val="1"/>
            <c:showBubbleSize val="1"/>
            <c:showLeaderLines val="0"/>
          </c:dLbls>
          <c:val>
            <c:numRef>
              <c:f>Sheet1!$B$2:$B$5</c:f>
              <c:numCache>
                <c:formatCode>General</c:formatCode>
                <c:ptCount val="4"/>
                <c:pt idx="0">
                  <c:v>58</c:v>
                </c:pt>
                <c:pt idx="1">
                  <c:v>27</c:v>
                </c:pt>
                <c:pt idx="2">
                  <c:v>14</c:v>
                </c:pt>
                <c:pt idx="3">
                  <c:v>1</c:v>
                </c:pt>
              </c:numCache>
            </c:numRef>
          </c:val>
        </c:ser>
        <c:dLbls>
          <c:showLegendKey val="1"/>
          <c:showVal val="1"/>
          <c:showCatName val="1"/>
          <c:showSerName val="1"/>
          <c:showPercent val="1"/>
          <c:showBubbleSize val="1"/>
          <c:showLeaderLines val="0"/>
        </c:dLbls>
      </c:pie3DChart>
      <c:spPr>
        <a:noFill/>
        <a:ln w="31441">
          <a:noFill/>
        </a:ln>
      </c:spPr>
    </c:plotArea>
    <c:plotVisOnly val="1"/>
    <c:dispBlanksAs val="zero"/>
    <c:showDLblsOverMax val="1"/>
  </c:chart>
  <c:spPr>
    <a:noFill/>
    <a:ln>
      <a:noFill/>
    </a:ln>
  </c:spPr>
  <c:txPr>
    <a:bodyPr/>
    <a:lstStyle/>
    <a:p>
      <a:pPr>
        <a:defRPr sz="1300" b="1" i="0" u="none" strike="noStrike" baseline="0">
          <a:solidFill>
            <a:schemeClr val="tx1"/>
          </a:solidFill>
          <a:latin typeface="MS P????"/>
          <a:ea typeface="MS P????"/>
          <a:cs typeface="MS P????"/>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0.19728092684732099"/>
          <c:y val="9.6226468911730603E-2"/>
          <c:w val="0.80271907315267899"/>
          <c:h val="0.89476223181950498"/>
        </c:manualLayout>
      </c:layout>
      <c:bar3DChart>
        <c:barDir val="bar"/>
        <c:grouping val="clustered"/>
        <c:varyColors val="0"/>
        <c:ser>
          <c:idx val="0"/>
          <c:order val="0"/>
          <c:tx>
            <c:strRef>
              <c:f>Sheet1!$B$1</c:f>
              <c:strCache>
                <c:ptCount val="1"/>
                <c:pt idx="0">
                  <c:v>Non-students</c:v>
                </c:pt>
              </c:strCache>
            </c:strRef>
          </c:tx>
          <c:spPr>
            <a:solidFill>
              <a:srgbClr val="00B050"/>
            </a:solidFill>
          </c:spPr>
          <c:invertIfNegative val="0"/>
          <c:dLbls>
            <c:dLbl>
              <c:idx val="0"/>
              <c:layout>
                <c:manualLayout>
                  <c:x val="-5.7694308481709998E-2"/>
                  <c:y val="1.9035851873047201E-3"/>
                </c:manualLayout>
              </c:layout>
              <c:showLegendKey val="0"/>
              <c:showVal val="1"/>
              <c:showCatName val="0"/>
              <c:showSerName val="0"/>
              <c:showPercent val="0"/>
              <c:showBubbleSize val="0"/>
            </c:dLbl>
            <c:dLbl>
              <c:idx val="1"/>
              <c:layout>
                <c:manualLayout>
                  <c:x val="-6.1252630583339303E-2"/>
                  <c:y val="0"/>
                </c:manualLayout>
              </c:layout>
              <c:showLegendKey val="0"/>
              <c:showVal val="1"/>
              <c:showCatName val="0"/>
              <c:showSerName val="0"/>
              <c:showPercent val="0"/>
              <c:showBubbleSize val="0"/>
            </c:dLbl>
            <c:dLbl>
              <c:idx val="2"/>
              <c:layout>
                <c:manualLayout>
                  <c:x val="-6.3063063063063099E-2"/>
                  <c:y val="2.9881465658725599E-3"/>
                </c:manualLayout>
              </c:layout>
              <c:showLegendKey val="0"/>
              <c:showVal val="1"/>
              <c:showCatName val="0"/>
              <c:showSerName val="0"/>
              <c:showPercent val="0"/>
              <c:showBubbleSize val="0"/>
            </c:dLbl>
            <c:dLbl>
              <c:idx val="3"/>
              <c:layout>
                <c:manualLayout>
                  <c:x val="-6.1561561561561499E-2"/>
                  <c:y val="-1.13187369919415E-4"/>
                </c:manualLayout>
              </c:layout>
              <c:showLegendKey val="0"/>
              <c:showVal val="1"/>
              <c:showCatName val="0"/>
              <c:showSerName val="0"/>
              <c:showPercent val="0"/>
              <c:showBubbleSize val="0"/>
            </c:dLbl>
            <c:dLbl>
              <c:idx val="4"/>
              <c:layout>
                <c:manualLayout>
                  <c:x val="-6.1561561561561499E-2"/>
                  <c:y val="2.8747328212133001E-3"/>
                </c:manualLayout>
              </c:layout>
              <c:showLegendKey val="0"/>
              <c:showVal val="1"/>
              <c:showCatName val="0"/>
              <c:showSerName val="0"/>
              <c:showPercent val="0"/>
              <c:showBubbleSize val="0"/>
            </c:dLbl>
            <c:txPr>
              <a:bodyPr/>
              <a:lstStyle/>
              <a:p>
                <a:pPr>
                  <a:defRPr sz="16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Sheet1!$B$2:$B$6</c:f>
              <c:numCache>
                <c:formatCode>0%</c:formatCode>
                <c:ptCount val="5"/>
                <c:pt idx="0">
                  <c:v>0.41</c:v>
                </c:pt>
                <c:pt idx="1">
                  <c:v>0.37</c:v>
                </c:pt>
                <c:pt idx="2">
                  <c:v>0.37</c:v>
                </c:pt>
                <c:pt idx="3">
                  <c:v>0.45</c:v>
                </c:pt>
                <c:pt idx="4">
                  <c:v>0.65</c:v>
                </c:pt>
              </c:numCache>
            </c:numRef>
          </c:val>
        </c:ser>
        <c:ser>
          <c:idx val="1"/>
          <c:order val="1"/>
          <c:tx>
            <c:strRef>
              <c:f>Sheet1!$C$1</c:f>
              <c:strCache>
                <c:ptCount val="1"/>
                <c:pt idx="0">
                  <c:v>College students</c:v>
                </c:pt>
              </c:strCache>
            </c:strRef>
          </c:tx>
          <c:spPr>
            <a:solidFill>
              <a:srgbClr val="004C99"/>
            </a:solidFill>
          </c:spPr>
          <c:invertIfNegative val="0"/>
          <c:dLbls>
            <c:dLbl>
              <c:idx val="0"/>
              <c:layout>
                <c:manualLayout>
                  <c:x val="-5.69195573526282E-2"/>
                  <c:y val="1.70777103734424E-3"/>
                </c:manualLayout>
              </c:layout>
              <c:showLegendKey val="0"/>
              <c:showVal val="1"/>
              <c:showCatName val="0"/>
              <c:showSerName val="0"/>
              <c:showPercent val="0"/>
              <c:showBubbleSize val="0"/>
            </c:dLbl>
            <c:dLbl>
              <c:idx val="1"/>
              <c:layout>
                <c:manualLayout>
                  <c:x val="-6.14155494076754E-2"/>
                  <c:y val="-6.0437528042170899E-3"/>
                </c:manualLayout>
              </c:layout>
              <c:showLegendKey val="0"/>
              <c:showVal val="1"/>
              <c:showCatName val="0"/>
              <c:showSerName val="0"/>
              <c:showPercent val="0"/>
              <c:showBubbleSize val="0"/>
            </c:dLbl>
            <c:dLbl>
              <c:idx val="2"/>
              <c:layout>
                <c:manualLayout>
                  <c:x val="-5.5555555555555497E-2"/>
                  <c:y val="-2.9881465658725599E-3"/>
                </c:manualLayout>
              </c:layout>
              <c:showLegendKey val="0"/>
              <c:showVal val="1"/>
              <c:showCatName val="0"/>
              <c:showSerName val="0"/>
              <c:showPercent val="0"/>
              <c:showBubbleSize val="0"/>
            </c:dLbl>
            <c:dLbl>
              <c:idx val="3"/>
              <c:layout>
                <c:manualLayout>
                  <c:x val="-5.8558558558558502E-2"/>
                  <c:y val="-2.26601114578669E-4"/>
                </c:manualLayout>
              </c:layout>
              <c:showLegendKey val="0"/>
              <c:showVal val="1"/>
              <c:showCatName val="0"/>
              <c:showSerName val="0"/>
              <c:showPercent val="0"/>
              <c:showBubbleSize val="0"/>
            </c:dLbl>
            <c:dLbl>
              <c:idx val="4"/>
              <c:layout>
                <c:manualLayout>
                  <c:x val="-6.3063417748457001E-2"/>
                  <c:y val="-2.0013790749150999E-3"/>
                </c:manualLayout>
              </c:layout>
              <c:showLegendKey val="0"/>
              <c:showVal val="1"/>
              <c:showCatName val="0"/>
              <c:showSerName val="0"/>
              <c:showPercent val="0"/>
              <c:showBubbleSize val="0"/>
            </c:dLbl>
            <c:txPr>
              <a:bodyPr/>
              <a:lstStyle/>
              <a:p>
                <a:pPr>
                  <a:defRPr sz="1600" b="1">
                    <a:solidFill>
                      <a:schemeClr val="bg1"/>
                    </a:solidFill>
                  </a:defRPr>
                </a:pPr>
                <a:endParaRPr lang="en-US"/>
              </a:p>
            </c:txPr>
            <c:showLegendKey val="0"/>
            <c:showVal val="1"/>
            <c:showCatName val="0"/>
            <c:showSerName val="0"/>
            <c:showPercent val="0"/>
            <c:showBubbleSize val="0"/>
            <c:showLeaderLines val="0"/>
          </c:dLbls>
          <c:val>
            <c:numRef>
              <c:f>Sheet1!$C$2:$C$6</c:f>
              <c:numCache>
                <c:formatCode>0%</c:formatCode>
                <c:ptCount val="5"/>
                <c:pt idx="0">
                  <c:v>0.4</c:v>
                </c:pt>
                <c:pt idx="1">
                  <c:v>0.41</c:v>
                </c:pt>
                <c:pt idx="2">
                  <c:v>0.43</c:v>
                </c:pt>
                <c:pt idx="3">
                  <c:v>0.44</c:v>
                </c:pt>
                <c:pt idx="4">
                  <c:v>0.72</c:v>
                </c:pt>
              </c:numCache>
            </c:numRef>
          </c:val>
        </c:ser>
        <c:dLbls>
          <c:showLegendKey val="0"/>
          <c:showVal val="0"/>
          <c:showCatName val="0"/>
          <c:showSerName val="0"/>
          <c:showPercent val="0"/>
          <c:showBubbleSize val="0"/>
        </c:dLbls>
        <c:gapWidth val="61"/>
        <c:shape val="box"/>
        <c:axId val="35726848"/>
        <c:axId val="35728384"/>
        <c:axId val="0"/>
      </c:bar3DChart>
      <c:catAx>
        <c:axId val="35726848"/>
        <c:scaling>
          <c:orientation val="minMax"/>
        </c:scaling>
        <c:delete val="1"/>
        <c:axPos val="l"/>
        <c:numFmt formatCode="General" sourceLinked="1"/>
        <c:majorTickMark val="out"/>
        <c:minorTickMark val="none"/>
        <c:tickLblPos val="nextTo"/>
        <c:crossAx val="35728384"/>
        <c:crosses val="autoZero"/>
        <c:auto val="1"/>
        <c:lblAlgn val="ctr"/>
        <c:lblOffset val="100"/>
        <c:noMultiLvlLbl val="0"/>
      </c:catAx>
      <c:valAx>
        <c:axId val="35728384"/>
        <c:scaling>
          <c:orientation val="minMax"/>
          <c:max val="0.85"/>
          <c:min val="0"/>
        </c:scaling>
        <c:delete val="1"/>
        <c:axPos val="b"/>
        <c:numFmt formatCode="0%" sourceLinked="1"/>
        <c:majorTickMark val="out"/>
        <c:minorTickMark val="none"/>
        <c:tickLblPos val="nextTo"/>
        <c:crossAx val="35726848"/>
        <c:crosses val="autoZero"/>
        <c:crossBetween val="between"/>
        <c:majorUnit val="0.1"/>
      </c:valAx>
      <c:spPr>
        <a:noFill/>
        <a:ln w="25400">
          <a:noFill/>
        </a:ln>
      </c:spPr>
    </c:plotArea>
    <c:legend>
      <c:legendPos val="t"/>
      <c:layout>
        <c:manualLayout>
          <c:xMode val="edge"/>
          <c:yMode val="edge"/>
          <c:x val="0.29667328746068899"/>
          <c:y val="1.4941185578842499E-2"/>
          <c:w val="0.40064741907261597"/>
          <c:h val="8.2127007663716001E-2"/>
        </c:manualLayout>
      </c:layout>
      <c:overlay val="0"/>
      <c:spPr>
        <a:ln>
          <a:solidFill>
            <a:srgbClr val="000000"/>
          </a:solidFill>
        </a:ln>
      </c:spPr>
      <c:txPr>
        <a:bodyPr/>
        <a:lstStyle/>
        <a:p>
          <a:pPr>
            <a:defRPr sz="16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bar3DChart>
        <c:barDir val="col"/>
        <c:grouping val="stacked"/>
        <c:varyColors val="0"/>
        <c:ser>
          <c:idx val="0"/>
          <c:order val="0"/>
          <c:spPr>
            <a:solidFill>
              <a:srgbClr val="004C99"/>
            </a:solidFill>
          </c:spPr>
          <c:invertIfNegative val="0"/>
          <c:val>
            <c:numRef>
              <c:f>Sheet1!$B$2:$C$2</c:f>
              <c:numCache>
                <c:formatCode>General</c:formatCode>
                <c:ptCount val="2"/>
                <c:pt idx="0" formatCode="0%">
                  <c:v>0.45</c:v>
                </c:pt>
              </c:numCache>
            </c:numRef>
          </c:val>
        </c:ser>
        <c:ser>
          <c:idx val="1"/>
          <c:order val="1"/>
          <c:spPr>
            <a:solidFill>
              <a:srgbClr val="79A4FF"/>
            </a:solidFill>
          </c:spPr>
          <c:invertIfNegative val="0"/>
          <c:val>
            <c:numRef>
              <c:f>Sheet1!$B$3:$C$3</c:f>
              <c:numCache>
                <c:formatCode>General</c:formatCode>
                <c:ptCount val="2"/>
                <c:pt idx="0" formatCode="0%">
                  <c:v>0.42</c:v>
                </c:pt>
              </c:numCache>
            </c:numRef>
          </c:val>
        </c:ser>
        <c:ser>
          <c:idx val="2"/>
          <c:order val="2"/>
          <c:spPr>
            <a:solidFill>
              <a:srgbClr val="C00000"/>
            </a:solidFill>
          </c:spPr>
          <c:invertIfNegative val="0"/>
          <c:dLbls>
            <c:dLbl>
              <c:idx val="1"/>
              <c:layout>
                <c:manualLayout>
                  <c:x val="4.1087957346170899E-2"/>
                  <c:y val="-0.12917111439172599"/>
                </c:manualLayout>
              </c:layout>
              <c:spPr/>
              <c:txPr>
                <a:bodyPr/>
                <a:lstStyle/>
                <a:p>
                  <a:pPr>
                    <a:defRPr sz="1800" b="1"/>
                  </a:pPr>
                  <a:endParaRPr lang="en-US"/>
                </a:p>
              </c:txPr>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val>
            <c:numRef>
              <c:f>Sheet1!$B$4:$C$4</c:f>
              <c:numCache>
                <c:formatCode>0%</c:formatCode>
                <c:ptCount val="2"/>
                <c:pt idx="1">
                  <c:v>0.13</c:v>
                </c:pt>
              </c:numCache>
            </c:numRef>
          </c:val>
        </c:ser>
        <c:dLbls>
          <c:showLegendKey val="0"/>
          <c:showVal val="0"/>
          <c:showCatName val="0"/>
          <c:showSerName val="0"/>
          <c:showPercent val="0"/>
          <c:showBubbleSize val="0"/>
        </c:dLbls>
        <c:gapWidth val="70"/>
        <c:shape val="box"/>
        <c:axId val="72651520"/>
        <c:axId val="72653056"/>
        <c:axId val="0"/>
      </c:bar3DChart>
      <c:catAx>
        <c:axId val="72651520"/>
        <c:scaling>
          <c:orientation val="minMax"/>
        </c:scaling>
        <c:delete val="1"/>
        <c:axPos val="b"/>
        <c:majorTickMark val="out"/>
        <c:minorTickMark val="none"/>
        <c:tickLblPos val="nextTo"/>
        <c:crossAx val="72653056"/>
        <c:crosses val="autoZero"/>
        <c:auto val="1"/>
        <c:lblAlgn val="ctr"/>
        <c:lblOffset val="100"/>
        <c:noMultiLvlLbl val="0"/>
      </c:catAx>
      <c:valAx>
        <c:axId val="72653056"/>
        <c:scaling>
          <c:orientation val="minMax"/>
          <c:max val="1"/>
          <c:min val="0"/>
        </c:scaling>
        <c:delete val="1"/>
        <c:axPos val="l"/>
        <c:numFmt formatCode="0%" sourceLinked="1"/>
        <c:majorTickMark val="out"/>
        <c:minorTickMark val="none"/>
        <c:tickLblPos val="nextTo"/>
        <c:crossAx val="7265152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55660C-0987-421C-955E-615BB1F05B97}" type="datetimeFigureOut">
              <a:rPr lang="en-US" smtClean="0"/>
              <a:t>12/16/2014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B2381-E1F5-4938-8DB8-999EA6508F8D}" type="slidenum">
              <a:rPr lang="en-US" smtClean="0"/>
              <a:t>‹#›</a:t>
            </a:fld>
            <a:endParaRPr lang="en-US"/>
          </a:p>
        </p:txBody>
      </p:sp>
    </p:spTree>
    <p:extLst>
      <p:ext uri="{BB962C8B-B14F-4D97-AF65-F5344CB8AC3E}">
        <p14:creationId xmlns:p14="http://schemas.microsoft.com/office/powerpoint/2010/main" val="5674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261938" y="376238"/>
            <a:ext cx="7370763" cy="5529262"/>
          </a:xfrm>
          <a:ln/>
        </p:spPr>
      </p:sp>
      <p:sp>
        <p:nvSpPr>
          <p:cNvPr id="52227" name="Rectangle 4"/>
          <p:cNvSpPr>
            <a:spLocks noGrp="1" noChangeArrowheads="1"/>
          </p:cNvSpPr>
          <p:nvPr>
            <p:ph type="body" idx="1"/>
          </p:nvPr>
        </p:nvSpPr>
        <p:spPr>
          <a:noFill/>
        </p:spPr>
        <p:txBody>
          <a:bodyPr/>
          <a:lstStyle/>
          <a:p>
            <a:pPr eaLnBrk="1" hangingPunct="1"/>
            <a:r>
              <a:rPr lang="en-US" dirty="0" smtClean="0"/>
              <a:t>11400ab</a:t>
            </a:r>
          </a:p>
          <a:p>
            <a:pPr eaLnBrk="1" hangingPunct="1"/>
            <a:r>
              <a:rPr lang="en-US" dirty="0" smtClean="0"/>
              <a:t>Photo (Pitt Commencement):  KitAy</a:t>
            </a:r>
            <a:r>
              <a:rPr lang="en-US" baseline="0" dirty="0" smtClean="0"/>
              <a:t> 2007 (Wikimedia Commons Creative Commons Attribution 2.0 Generic license)</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7286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Q.22ST,</a:t>
            </a:r>
            <a:r>
              <a:rPr lang="en-US" baseline="0" dirty="0" smtClean="0"/>
              <a:t> 22N</a:t>
            </a:r>
            <a:endParaRPr lang="en-US" dirty="0"/>
          </a:p>
        </p:txBody>
      </p:sp>
    </p:spTree>
    <p:extLst>
      <p:ext uri="{BB962C8B-B14F-4D97-AF65-F5344CB8AC3E}">
        <p14:creationId xmlns:p14="http://schemas.microsoft.com/office/powerpoint/2010/main" val="3262538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Q.21ST, 21N</a:t>
            </a:r>
            <a:endParaRPr lang="en-US" dirty="0"/>
          </a:p>
        </p:txBody>
      </p:sp>
    </p:spTree>
    <p:extLst>
      <p:ext uri="{BB962C8B-B14F-4D97-AF65-F5344CB8AC3E}">
        <p14:creationId xmlns:p14="http://schemas.microsoft.com/office/powerpoint/2010/main" val="523159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Q.10ST,</a:t>
            </a:r>
            <a:r>
              <a:rPr lang="en-US" baseline="0" dirty="0" smtClean="0"/>
              <a:t> 10N</a:t>
            </a:r>
            <a:endParaRPr lang="en-US" dirty="0"/>
          </a:p>
        </p:txBody>
      </p:sp>
    </p:spTree>
    <p:extLst>
      <p:ext uri="{BB962C8B-B14F-4D97-AF65-F5344CB8AC3E}">
        <p14:creationId xmlns:p14="http://schemas.microsoft.com/office/powerpoint/2010/main" val="2214210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7286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Q.18st, 18N</a:t>
            </a:r>
            <a:endParaRPr lang="en-US" dirty="0"/>
          </a:p>
        </p:txBody>
      </p:sp>
    </p:spTree>
    <p:extLst>
      <p:ext uri="{BB962C8B-B14F-4D97-AF65-F5344CB8AC3E}">
        <p14:creationId xmlns:p14="http://schemas.microsoft.com/office/powerpoint/2010/main" val="121257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Q.8aST,</a:t>
            </a:r>
            <a:r>
              <a:rPr lang="en-US" baseline="0" dirty="0" smtClean="0"/>
              <a:t> 8abN</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Q.8aST,</a:t>
            </a:r>
            <a:r>
              <a:rPr lang="en-US" baseline="0" dirty="0" smtClean="0"/>
              <a:t> 8abN</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Q.8aST,</a:t>
            </a:r>
            <a:r>
              <a:rPr lang="en-US" baseline="0" dirty="0" smtClean="0"/>
              <a:t> 8abN</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Q.19</a:t>
            </a:r>
            <a:endParaRPr lang="en-US" dirty="0"/>
          </a:p>
        </p:txBody>
      </p:sp>
    </p:spTree>
    <p:extLst>
      <p:ext uri="{BB962C8B-B14F-4D97-AF65-F5344CB8AC3E}">
        <p14:creationId xmlns:p14="http://schemas.microsoft.com/office/powerpoint/2010/main" val="326253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3867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Q.19</a:t>
            </a:r>
            <a:endParaRPr lang="en-US" dirty="0"/>
          </a:p>
        </p:txBody>
      </p:sp>
    </p:spTree>
    <p:extLst>
      <p:ext uri="{BB962C8B-B14F-4D97-AF65-F5344CB8AC3E}">
        <p14:creationId xmlns:p14="http://schemas.microsoft.com/office/powerpoint/2010/main" val="1798668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Q.28</a:t>
            </a:r>
            <a:endParaRPr lang="en-US" dirty="0"/>
          </a:p>
        </p:txBody>
      </p:sp>
    </p:spTree>
    <p:extLst>
      <p:ext uri="{BB962C8B-B14F-4D97-AF65-F5344CB8AC3E}">
        <p14:creationId xmlns:p14="http://schemas.microsoft.com/office/powerpoint/2010/main" val="523159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Q.28 x Q.8ab</a:t>
            </a:r>
            <a:r>
              <a:rPr lang="en-US" baseline="0" dirty="0" smtClean="0"/>
              <a:t> banner points (banner 2) </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Q.28 x Q.8ab</a:t>
            </a:r>
            <a:r>
              <a:rPr lang="en-US" baseline="0" dirty="0" smtClean="0"/>
              <a:t> banner points (banner 2) </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Q.28</a:t>
            </a:r>
            <a:endParaRPr lang="en-US" dirty="0"/>
          </a:p>
        </p:txBody>
      </p:sp>
    </p:spTree>
    <p:extLst>
      <p:ext uri="{BB962C8B-B14F-4D97-AF65-F5344CB8AC3E}">
        <p14:creationId xmlns:p14="http://schemas.microsoft.com/office/powerpoint/2010/main" val="3262538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Q.27</a:t>
            </a:r>
            <a:endParaRPr lang="en-US" dirty="0"/>
          </a:p>
        </p:txBody>
      </p:sp>
    </p:spTree>
    <p:extLst>
      <p:ext uri="{BB962C8B-B14F-4D97-AF65-F5344CB8AC3E}">
        <p14:creationId xmlns:p14="http://schemas.microsoft.com/office/powerpoint/2010/main" val="523159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438625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43862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728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Q.8aST,</a:t>
            </a:r>
            <a:r>
              <a:rPr lang="en-US" baseline="0" dirty="0" smtClean="0"/>
              <a:t> 8bN</a:t>
            </a:r>
            <a:endParaRPr lang="en-US" dirty="0"/>
          </a:p>
        </p:txBody>
      </p:sp>
    </p:spTree>
    <p:extLst>
      <p:ext uri="{BB962C8B-B14F-4D97-AF65-F5344CB8AC3E}">
        <p14:creationId xmlns:p14="http://schemas.microsoft.com/office/powerpoint/2010/main" val="64230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3728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Q.9ST,</a:t>
            </a:r>
            <a:r>
              <a:rPr lang="en-US" baseline="0" dirty="0" smtClean="0"/>
              <a:t> 9N</a:t>
            </a:r>
            <a:endParaRPr lang="en-US" dirty="0"/>
          </a:p>
        </p:txBody>
      </p:sp>
    </p:spTree>
    <p:extLst>
      <p:ext uri="{BB962C8B-B14F-4D97-AF65-F5344CB8AC3E}">
        <p14:creationId xmlns:p14="http://schemas.microsoft.com/office/powerpoint/2010/main" val="2214210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Q.10ST,</a:t>
            </a:r>
            <a:r>
              <a:rPr lang="en-US" baseline="0" dirty="0" smtClean="0"/>
              <a:t> 10N</a:t>
            </a:r>
            <a:endParaRPr lang="en-US" dirty="0"/>
          </a:p>
        </p:txBody>
      </p:sp>
    </p:spTree>
    <p:extLst>
      <p:ext uri="{BB962C8B-B14F-4D97-AF65-F5344CB8AC3E}">
        <p14:creationId xmlns:p14="http://schemas.microsoft.com/office/powerpoint/2010/main" val="2214210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Q.7 ST</a:t>
            </a:r>
            <a:endParaRPr lang="en-US" dirty="0"/>
          </a:p>
        </p:txBody>
      </p:sp>
    </p:spTree>
    <p:extLst>
      <p:ext uri="{BB962C8B-B14F-4D97-AF65-F5344CB8AC3E}">
        <p14:creationId xmlns:p14="http://schemas.microsoft.com/office/powerpoint/2010/main" val="3262538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Q.17</a:t>
            </a:r>
            <a:endParaRPr lang="en-US" dirty="0"/>
          </a:p>
        </p:txBody>
      </p:sp>
    </p:spTree>
    <p:extLst>
      <p:ext uri="{BB962C8B-B14F-4D97-AF65-F5344CB8AC3E}">
        <p14:creationId xmlns:p14="http://schemas.microsoft.com/office/powerpoint/2010/main" val="326253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2320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390C389E-EA88-419C-892E-C35565F9E599}"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382823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1125" y="292100"/>
            <a:ext cx="1997075" cy="5575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9900" y="292100"/>
            <a:ext cx="5838825"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4F9EF859-070C-4B36-8895-241B35D42098}"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12139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9900" y="292100"/>
            <a:ext cx="78359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752600"/>
            <a:ext cx="7772400" cy="4114800"/>
          </a:xfrm>
        </p:spPr>
        <p:txBody>
          <a:bodyPr/>
          <a:lstStyle/>
          <a:p>
            <a:pPr lvl="0"/>
            <a:endParaRPr lang="en-US" noProof="0" dirty="0" smtClean="0"/>
          </a:p>
        </p:txBody>
      </p:sp>
      <p:sp>
        <p:nvSpPr>
          <p:cNvPr id="4" name="Rectangle 29"/>
          <p:cNvSpPr>
            <a:spLocks noGrp="1" noChangeArrowheads="1"/>
          </p:cNvSpPr>
          <p:nvPr>
            <p:ph type="sldNum" sz="quarter" idx="10"/>
          </p:nvPr>
        </p:nvSpPr>
        <p:spPr>
          <a:ln/>
        </p:spPr>
        <p:txBody>
          <a:bodyPr/>
          <a:lstStyle>
            <a:lvl1pPr>
              <a:defRPr/>
            </a:lvl1pPr>
          </a:lstStyle>
          <a:p>
            <a:pPr>
              <a:defRPr/>
            </a:pPr>
            <a:fld id="{6AB068AB-2B9B-4791-86A3-2D6CF3825551}"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169279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9900" y="292100"/>
            <a:ext cx="78359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752600"/>
            <a:ext cx="3810000" cy="4114800"/>
          </a:xfrm>
        </p:spPr>
        <p:txBody>
          <a:bodyPr/>
          <a:lstStyle/>
          <a:p>
            <a:pPr lvl="0"/>
            <a:endParaRPr lang="en-US" noProof="0" dirty="0" smtClean="0"/>
          </a:p>
        </p:txBody>
      </p:sp>
      <p:sp>
        <p:nvSpPr>
          <p:cNvPr id="4" name="Text Placeholder 3"/>
          <p:cNvSpPr>
            <a:spLocks noGrp="1"/>
          </p:cNvSpPr>
          <p:nvPr>
            <p:ph type="body" sz="half" idx="2"/>
          </p:nvPr>
        </p:nvSpPr>
        <p:spPr>
          <a:xfrm>
            <a:off x="4648200" y="1752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67239B98-EC55-43F6-9F4C-FEA92D304E40}"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305049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accent1">
                  <a:lumMod val="50000"/>
                </a:schemeClr>
              </a:buClr>
              <a:defRPr/>
            </a:lvl1pPr>
            <a:lvl2pPr>
              <a:buClr>
                <a:schemeClr val="accent1">
                  <a:lumMod val="50000"/>
                </a:schemeClr>
              </a:buClr>
              <a:defRPr/>
            </a:lvl2pPr>
            <a:lvl3pPr>
              <a:buClr>
                <a:schemeClr val="accent1">
                  <a:lumMod val="50000"/>
                </a:schemeClr>
              </a:buClr>
              <a:defRPr/>
            </a:lvl3pPr>
            <a:lvl4pPr>
              <a:buClr>
                <a:schemeClr val="accent1">
                  <a:lumMod val="50000"/>
                </a:schemeClr>
              </a:buClr>
              <a:defRPr/>
            </a:lvl4pPr>
            <a:lvl5pPr>
              <a:buClr>
                <a:schemeClr val="accent1">
                  <a:lumMod val="50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9"/>
          <p:cNvSpPr>
            <a:spLocks noGrp="1" noChangeArrowheads="1"/>
          </p:cNvSpPr>
          <p:nvPr>
            <p:ph type="sldNum" sz="quarter" idx="10"/>
          </p:nvPr>
        </p:nvSpPr>
        <p:spPr>
          <a:ln/>
        </p:spPr>
        <p:txBody>
          <a:bodyPr/>
          <a:lstStyle>
            <a:lvl1pPr>
              <a:defRPr/>
            </a:lvl1pPr>
          </a:lstStyle>
          <a:p>
            <a:pPr>
              <a:defRPr/>
            </a:pPr>
            <a:fld id="{92871B65-642A-4956-AD99-54792413B5FD}"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415779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19145"/>
            <a:ext cx="7772400" cy="1362075"/>
          </a:xfrm>
        </p:spPr>
        <p:txBody>
          <a:bodyPr anchor="ctr"/>
          <a:lstStyle>
            <a:lvl1pPr algn="just">
              <a:defRPr sz="4800" b="1" cap="none"/>
            </a:lvl1pPr>
          </a:lstStyle>
          <a:p>
            <a:r>
              <a:rPr lang="en-US" dirty="0" smtClean="0"/>
              <a:t>Click to edit master title style</a:t>
            </a:r>
            <a:endParaRPr lang="en-US" dirty="0"/>
          </a:p>
        </p:txBody>
      </p:sp>
      <p:sp>
        <p:nvSpPr>
          <p:cNvPr id="4" name="Rectangle 29"/>
          <p:cNvSpPr>
            <a:spLocks noGrp="1" noChangeArrowheads="1"/>
          </p:cNvSpPr>
          <p:nvPr>
            <p:ph type="sldNum" sz="quarter" idx="10"/>
          </p:nvPr>
        </p:nvSpPr>
        <p:spPr>
          <a:ln/>
        </p:spPr>
        <p:txBody>
          <a:bodyPr/>
          <a:lstStyle>
            <a:lvl1pPr>
              <a:defRPr/>
            </a:lvl1pPr>
          </a:lstStyle>
          <a:p>
            <a:pPr>
              <a:defRPr/>
            </a:pPr>
            <a:fld id="{773A8D9D-64E9-4306-8D36-E616A295A43F}"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16886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47364ADB-A2B8-43A6-B0F9-5D098760C5FE}"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21848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pPr>
              <a:defRPr/>
            </a:pPr>
            <a:fld id="{D82D3F97-03C6-4464-9DEB-5A2363B34F94}"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3281170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pPr>
              <a:defRPr/>
            </a:pPr>
            <a:fld id="{8156BA16-E66C-4DDD-BC60-9500E3D28856}"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2801516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2F2503B9-E1CF-4233-9D34-5E0F3CCCBF8A}"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3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9C372A62-E5AE-495A-AD53-535B399F9E04}"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241976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27343D04-45C6-4147-AAB6-A6E67E96F3B1}" type="slidenum">
              <a:rPr lang="en-US">
                <a:solidFill>
                  <a:srgbClr val="FFFFFF">
                    <a:lumMod val="95000"/>
                  </a:srgbClr>
                </a:solidFill>
              </a:rPr>
              <a:pPr>
                <a:defRPr/>
              </a:pPr>
              <a:t>‹#›</a:t>
            </a:fld>
            <a:endParaRPr lang="en-US" dirty="0">
              <a:solidFill>
                <a:srgbClr val="FFFFFF">
                  <a:lumMod val="95000"/>
                </a:srgbClr>
              </a:solidFill>
            </a:endParaRPr>
          </a:p>
        </p:txBody>
      </p:sp>
    </p:spTree>
    <p:extLst>
      <p:ext uri="{BB962C8B-B14F-4D97-AF65-F5344CB8AC3E}">
        <p14:creationId xmlns:p14="http://schemas.microsoft.com/office/powerpoint/2010/main" val="258220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2" name="Picture 2" descr="http://upload.wikimedia.org/wikipedia/commons/thumb/7/75/PittCommencement2007.jpg/640px-PittCommencement2007.jpg"/>
          <p:cNvPicPr>
            <a:picLocks noChangeAspect="1" noChangeArrowheads="1"/>
          </p:cNvPicPr>
          <p:nvPr userDrawn="1"/>
        </p:nvPicPr>
        <p:blipFill rotWithShape="1">
          <a:blip r:embed="rId15" cstate="print">
            <a:duotone>
              <a:prstClr val="black"/>
              <a:schemeClr val="accent1">
                <a:tint val="45000"/>
                <a:satMod val="400000"/>
              </a:schemeClr>
            </a:duotone>
            <a:extLst>
              <a:ext uri="{28A0092B-C50C-407E-A947-70E740481C1C}">
                <a14:useLocalDpi xmlns:a14="http://schemas.microsoft.com/office/drawing/2010/main" val="0"/>
              </a:ext>
            </a:extLst>
          </a:blip>
          <a:srcRect/>
          <a:stretch/>
        </p:blipFill>
        <p:spPr bwMode="auto">
          <a:xfrm>
            <a:off x="0" y="-4016"/>
            <a:ext cx="9158525" cy="287355"/>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2"/>
          <p:cNvSpPr>
            <a:spLocks noGrp="1" noChangeArrowheads="1"/>
          </p:cNvSpPr>
          <p:nvPr userDrawn="1">
            <p:ph type="title"/>
          </p:nvPr>
        </p:nvSpPr>
        <p:spPr bwMode="auto">
          <a:xfrm>
            <a:off x="244699" y="292100"/>
            <a:ext cx="8061101"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userDrawn="1">
            <p:ph type="body" idx="1"/>
          </p:nvPr>
        </p:nvSpPr>
        <p:spPr bwMode="auto">
          <a:xfrm>
            <a:off x="6858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1" name="Picture 2" descr="http://upload.wikimedia.org/wikipedia/commons/thumb/7/75/PittCommencement2007.jpg/640px-PittCommencement2007.jpg"/>
          <p:cNvPicPr>
            <a:picLocks noChangeAspect="1" noChangeArrowheads="1"/>
          </p:cNvPicPr>
          <p:nvPr userDrawn="1"/>
        </p:nvPicPr>
        <p:blipFill rotWithShape="1">
          <a:blip r:embed="rId16" cstate="print">
            <a:duotone>
              <a:prstClr val="black"/>
              <a:schemeClr val="accent1">
                <a:tint val="45000"/>
                <a:satMod val="400000"/>
              </a:schemeClr>
            </a:duotone>
            <a:extLst>
              <a:ext uri="{BEBA8EAE-BF5A-486C-A8C5-ECC9F3942E4B}">
                <a14:imgProps xmlns:a14="http://schemas.microsoft.com/office/drawing/2010/main">
                  <a14:imgLayer r:embed="rId17">
                    <a14:imgEffect>
                      <a14:brightnessContrast bright="-20000" contrast="-40000"/>
                    </a14:imgEffect>
                  </a14:imgLayer>
                </a14:imgProps>
              </a:ext>
              <a:ext uri="{28A0092B-C50C-407E-A947-70E740481C1C}">
                <a14:useLocalDpi xmlns:a14="http://schemas.microsoft.com/office/drawing/2010/main" val="0"/>
              </a:ext>
            </a:extLst>
          </a:blip>
          <a:srcRect r="-110"/>
          <a:stretch/>
        </p:blipFill>
        <p:spPr bwMode="auto">
          <a:xfrm>
            <a:off x="-10099" y="6454649"/>
            <a:ext cx="9168623" cy="408959"/>
          </a:xfrm>
          <a:prstGeom prst="rect">
            <a:avLst/>
          </a:prstGeom>
          <a:noFill/>
          <a:extLst>
            <a:ext uri="{909E8E84-426E-40DD-AFC4-6F175D3DCCD1}">
              <a14:hiddenFill xmlns:a14="http://schemas.microsoft.com/office/drawing/2010/main">
                <a:solidFill>
                  <a:srgbClr val="FFFFFF"/>
                </a:solidFill>
              </a14:hiddenFill>
            </a:ext>
          </a:extLst>
        </p:spPr>
      </p:pic>
      <p:sp>
        <p:nvSpPr>
          <p:cNvPr id="1053" name="Rectangle 29"/>
          <p:cNvSpPr>
            <a:spLocks noGrp="1" noChangeArrowheads="1"/>
          </p:cNvSpPr>
          <p:nvPr userDrawn="1">
            <p:ph type="sldNum" sz="quarter" idx="4"/>
          </p:nvPr>
        </p:nvSpPr>
        <p:spPr bwMode="auto">
          <a:xfrm>
            <a:off x="8451503" y="6505139"/>
            <a:ext cx="584200" cy="301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100">
                <a:solidFill>
                  <a:schemeClr val="bg1">
                    <a:lumMod val="95000"/>
                  </a:schemeClr>
                </a:solidFill>
                <a:latin typeface="Arial" charset="0"/>
              </a:defRPr>
            </a:lvl1pPr>
          </a:lstStyle>
          <a:p>
            <a:pPr fontAlgn="base">
              <a:spcBef>
                <a:spcPct val="0"/>
              </a:spcBef>
              <a:spcAft>
                <a:spcPct val="0"/>
              </a:spcAft>
              <a:defRPr/>
            </a:pPr>
            <a:fld id="{B5D8C01E-2EBF-4AF0-A0DC-0BAF3B98442B}" type="slidenum">
              <a:rPr lang="en-US" smtClean="0">
                <a:solidFill>
                  <a:srgbClr val="FFFFFF">
                    <a:lumMod val="95000"/>
                  </a:srgbClr>
                </a:solidFill>
              </a:rPr>
              <a:pPr fontAlgn="base">
                <a:spcBef>
                  <a:spcPct val="0"/>
                </a:spcBef>
                <a:spcAft>
                  <a:spcPct val="0"/>
                </a:spcAft>
                <a:defRPr/>
              </a:pPr>
              <a:t>‹#›</a:t>
            </a:fld>
            <a:endParaRPr lang="en-US" dirty="0">
              <a:solidFill>
                <a:srgbClr val="FFFFFF">
                  <a:lumMod val="95000"/>
                </a:srgbClr>
              </a:solidFill>
            </a:endParaRPr>
          </a:p>
        </p:txBody>
      </p:sp>
      <p:sp>
        <p:nvSpPr>
          <p:cNvPr id="1030" name="Text Box 31"/>
          <p:cNvSpPr txBox="1">
            <a:spLocks noChangeArrowheads="1"/>
          </p:cNvSpPr>
          <p:nvPr userDrawn="1"/>
        </p:nvSpPr>
        <p:spPr bwMode="auto">
          <a:xfrm>
            <a:off x="1954" y="6517548"/>
            <a:ext cx="867692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fontAlgn="base" hangingPunct="1">
              <a:spcBef>
                <a:spcPct val="0"/>
              </a:spcBef>
              <a:spcAft>
                <a:spcPct val="0"/>
              </a:spcAft>
              <a:defRPr/>
            </a:pPr>
            <a:r>
              <a:rPr lang="en-US" sz="1200" b="1" dirty="0" smtClean="0">
                <a:solidFill>
                  <a:srgbClr val="FFFFFF">
                    <a:lumMod val="95000"/>
                  </a:srgbClr>
                </a:solidFill>
              </a:rPr>
              <a:t> Rising to the Challenge:  Are High School Grads Prepared for College/Work? – November 2014 – Hart Research/POS</a:t>
            </a:r>
            <a:endParaRPr lang="en-US" sz="1200" i="1" dirty="0" smtClean="0">
              <a:solidFill>
                <a:srgbClr val="FFFFFF">
                  <a:lumMod val="95000"/>
                </a:srgbClr>
              </a:solidFill>
            </a:endParaRPr>
          </a:p>
        </p:txBody>
      </p:sp>
      <p:pic>
        <p:nvPicPr>
          <p:cNvPr id="5" name="Picture 4"/>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451503" y="91747"/>
            <a:ext cx="609600" cy="533400"/>
          </a:xfrm>
          <a:prstGeom prst="rect">
            <a:avLst/>
          </a:prstGeom>
        </p:spPr>
      </p:pic>
    </p:spTree>
    <p:extLst>
      <p:ext uri="{BB962C8B-B14F-4D97-AF65-F5344CB8AC3E}">
        <p14:creationId xmlns:p14="http://schemas.microsoft.com/office/powerpoint/2010/main" val="852415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rtl="0" eaLnBrk="0" fontAlgn="base" hangingPunct="0">
        <a:lnSpc>
          <a:spcPct val="80000"/>
        </a:lnSpc>
        <a:spcBef>
          <a:spcPct val="0"/>
        </a:spcBef>
        <a:spcAft>
          <a:spcPct val="0"/>
        </a:spcAft>
        <a:defRPr sz="3600" b="1">
          <a:solidFill>
            <a:schemeClr val="accent1">
              <a:lumMod val="50000"/>
            </a:schemeClr>
          </a:solidFill>
          <a:latin typeface="Calibri" pitchFamily="34" charset="0"/>
          <a:ea typeface="+mj-ea"/>
          <a:cs typeface="+mj-cs"/>
        </a:defRPr>
      </a:lvl1pPr>
      <a:lvl2pPr algn="l" rtl="0" eaLnBrk="0" fontAlgn="base" hangingPunct="0">
        <a:lnSpc>
          <a:spcPct val="80000"/>
        </a:lnSpc>
        <a:spcBef>
          <a:spcPct val="0"/>
        </a:spcBef>
        <a:spcAft>
          <a:spcPct val="0"/>
        </a:spcAft>
        <a:defRPr sz="2800" b="1">
          <a:solidFill>
            <a:schemeClr val="tx2"/>
          </a:solidFill>
          <a:latin typeface="Arial" charset="0"/>
        </a:defRPr>
      </a:lvl2pPr>
      <a:lvl3pPr algn="l" rtl="0" eaLnBrk="0" fontAlgn="base" hangingPunct="0">
        <a:lnSpc>
          <a:spcPct val="80000"/>
        </a:lnSpc>
        <a:spcBef>
          <a:spcPct val="0"/>
        </a:spcBef>
        <a:spcAft>
          <a:spcPct val="0"/>
        </a:spcAft>
        <a:defRPr sz="2800" b="1">
          <a:solidFill>
            <a:schemeClr val="tx2"/>
          </a:solidFill>
          <a:latin typeface="Arial" charset="0"/>
        </a:defRPr>
      </a:lvl3pPr>
      <a:lvl4pPr algn="l" rtl="0" eaLnBrk="0" fontAlgn="base" hangingPunct="0">
        <a:lnSpc>
          <a:spcPct val="80000"/>
        </a:lnSpc>
        <a:spcBef>
          <a:spcPct val="0"/>
        </a:spcBef>
        <a:spcAft>
          <a:spcPct val="0"/>
        </a:spcAft>
        <a:defRPr sz="2800" b="1">
          <a:solidFill>
            <a:schemeClr val="tx2"/>
          </a:solidFill>
          <a:latin typeface="Arial" charset="0"/>
        </a:defRPr>
      </a:lvl4pPr>
      <a:lvl5pPr algn="l" rtl="0" eaLnBrk="0" fontAlgn="base" hangingPunct="0">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lumMod val="50000"/>
          </a:schemeClr>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lumMod val="50000"/>
          </a:schemeClr>
        </a:buClr>
        <a:buFont typeface="Arial" pitchFamily="34" charset="0"/>
        <a:buChar char="•"/>
        <a:defRPr sz="2400">
          <a:solidFill>
            <a:schemeClr val="tx1"/>
          </a:solidFill>
          <a:latin typeface="+mn-lt"/>
        </a:defRPr>
      </a:lvl2pPr>
      <a:lvl3pPr marL="1143000" indent="-228600" algn="l" rtl="0" eaLnBrk="0" fontAlgn="base" hangingPunct="0">
        <a:spcBef>
          <a:spcPct val="20000"/>
        </a:spcBef>
        <a:spcAft>
          <a:spcPct val="0"/>
        </a:spcAft>
        <a:buClr>
          <a:schemeClr val="accent1">
            <a:lumMod val="50000"/>
          </a:schemeClr>
        </a:buClr>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lumMod val="50000"/>
          </a:schemeClr>
        </a:buClr>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Clr>
          <a:schemeClr val="accent1">
            <a:lumMod val="50000"/>
          </a:schemeClr>
        </a:buClr>
        <a:buFont typeface="Arial" pitchFamily="34" charset="0"/>
        <a:buChar char="•"/>
        <a:defRPr sz="2000">
          <a:solidFill>
            <a:schemeClr val="tx1"/>
          </a:solidFill>
          <a:latin typeface="+mn-lt"/>
        </a:defRPr>
      </a:lvl5pPr>
      <a:lvl6pPr marL="25146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g"/><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7/75/PittCommencement2007.jpg/640px-PittCommencement2007.jpg"/>
          <p:cNvPicPr>
            <a:picLocks noChangeAspect="1" noChangeArrowheads="1"/>
          </p:cNvPicPr>
          <p:nvPr/>
        </p:nvPicPr>
        <p:blipFill rotWithShape="1">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p:blipFill>
        <p:spPr bwMode="auto">
          <a:xfrm>
            <a:off x="0" y="-4"/>
            <a:ext cx="9145664" cy="5886717"/>
          </a:xfrm>
          <a:prstGeom prst="rect">
            <a:avLst/>
          </a:prstGeom>
          <a:noFill/>
          <a:extLst>
            <a:ext uri="{909E8E84-426E-40DD-AFC4-6F175D3DCCD1}">
              <a14:hiddenFill xmlns:a14="http://schemas.microsoft.com/office/drawing/2010/main">
                <a:solidFill>
                  <a:srgbClr val="FFFFFF"/>
                </a:solidFill>
              </a14:hiddenFill>
            </a:ext>
          </a:extLst>
        </p:spPr>
      </p:pic>
      <p:sp>
        <p:nvSpPr>
          <p:cNvPr id="4099" name="Text Box 233"/>
          <p:cNvSpPr txBox="1">
            <a:spLocks noChangeArrowheads="1"/>
          </p:cNvSpPr>
          <p:nvPr/>
        </p:nvSpPr>
        <p:spPr bwMode="auto">
          <a:xfrm>
            <a:off x="-1" y="1525112"/>
            <a:ext cx="9131121" cy="215905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algn="ctr" eaLnBrk="1" fontAlgn="base" hangingPunct="1">
              <a:lnSpc>
                <a:spcPct val="85000"/>
              </a:lnSpc>
              <a:spcBef>
                <a:spcPct val="0"/>
              </a:spcBef>
              <a:spcAft>
                <a:spcPct val="0"/>
              </a:spcAft>
            </a:pPr>
            <a:r>
              <a:rPr lang="en-US" sz="7000" b="1" dirty="0" smtClean="0">
                <a:solidFill>
                  <a:srgbClr val="FFFFFF"/>
                </a:solidFill>
                <a:latin typeface="Calibri" pitchFamily="34" charset="0"/>
              </a:rPr>
              <a:t>Rising to the Challenge:</a:t>
            </a:r>
          </a:p>
          <a:p>
            <a:pPr algn="ctr" eaLnBrk="1" fontAlgn="base" hangingPunct="1">
              <a:lnSpc>
                <a:spcPct val="85000"/>
              </a:lnSpc>
              <a:spcBef>
                <a:spcPct val="0"/>
              </a:spcBef>
              <a:spcAft>
                <a:spcPct val="0"/>
              </a:spcAft>
            </a:pPr>
            <a:r>
              <a:rPr lang="en-US" sz="4400" b="1" i="1" dirty="0" smtClean="0">
                <a:solidFill>
                  <a:srgbClr val="FFFFFF"/>
                </a:solidFill>
                <a:latin typeface="Calibri" pitchFamily="34" charset="0"/>
              </a:rPr>
              <a:t>Are High School Graduates Prepared for College and Work?</a:t>
            </a:r>
            <a:endParaRPr lang="en-US" sz="4400" b="1" i="1" dirty="0">
              <a:solidFill>
                <a:srgbClr val="FFFFFF"/>
              </a:solidFill>
              <a:latin typeface="Calibri" pitchFamily="34" charset="0"/>
            </a:endParaRPr>
          </a:p>
        </p:txBody>
      </p:sp>
      <p:sp>
        <p:nvSpPr>
          <p:cNvPr id="7" name="Rectangle 6"/>
          <p:cNvSpPr/>
          <p:nvPr/>
        </p:nvSpPr>
        <p:spPr bwMode="auto">
          <a:xfrm>
            <a:off x="-12861" y="5456570"/>
            <a:ext cx="9158525" cy="141319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400" dirty="0" smtClean="0">
              <a:solidFill>
                <a:srgbClr val="000000"/>
              </a:solidFill>
              <a:latin typeface="Arial" charset="0"/>
            </a:endParaRPr>
          </a:p>
        </p:txBody>
      </p:sp>
      <p:sp>
        <p:nvSpPr>
          <p:cNvPr id="4100" name="Text Box 234"/>
          <p:cNvSpPr txBox="1">
            <a:spLocks noChangeArrowheads="1"/>
          </p:cNvSpPr>
          <p:nvPr/>
        </p:nvSpPr>
        <p:spPr bwMode="auto">
          <a:xfrm>
            <a:off x="763687" y="6150308"/>
            <a:ext cx="7616637" cy="608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algn="ctr" eaLnBrk="1" fontAlgn="base" hangingPunct="1">
              <a:lnSpc>
                <a:spcPts val="2000"/>
              </a:lnSpc>
              <a:spcBef>
                <a:spcPct val="0"/>
              </a:spcBef>
              <a:spcAft>
                <a:spcPct val="0"/>
              </a:spcAft>
            </a:pPr>
            <a:r>
              <a:rPr lang="en-US" sz="2000" b="1" i="1" dirty="0">
                <a:solidFill>
                  <a:srgbClr val="004C99">
                    <a:lumMod val="75000"/>
                  </a:srgbClr>
                </a:solidFill>
                <a:latin typeface="Calibri" pitchFamily="34" charset="0"/>
              </a:rPr>
              <a:t>Key </a:t>
            </a:r>
            <a:r>
              <a:rPr lang="en-US" sz="2000" b="1" i="1" dirty="0" smtClean="0">
                <a:solidFill>
                  <a:srgbClr val="004C99">
                    <a:lumMod val="75000"/>
                  </a:srgbClr>
                </a:solidFill>
                <a:latin typeface="Calibri" pitchFamily="34" charset="0"/>
              </a:rPr>
              <a:t>findings </a:t>
            </a:r>
            <a:r>
              <a:rPr lang="en-US" sz="2000" b="1" i="1" dirty="0">
                <a:solidFill>
                  <a:srgbClr val="004C99">
                    <a:lumMod val="75000"/>
                  </a:srgbClr>
                </a:solidFill>
                <a:latin typeface="Calibri" pitchFamily="34" charset="0"/>
              </a:rPr>
              <a:t>from </a:t>
            </a:r>
            <a:r>
              <a:rPr lang="en-US" sz="2000" b="1" i="1" dirty="0" smtClean="0">
                <a:solidFill>
                  <a:srgbClr val="004C99">
                    <a:lumMod val="75000"/>
                  </a:srgbClr>
                </a:solidFill>
                <a:latin typeface="Calibri" pitchFamily="34" charset="0"/>
              </a:rPr>
              <a:t>surveys among recent public high school graduates </a:t>
            </a:r>
            <a:endParaRPr lang="en-US" sz="2000" b="1" i="1" dirty="0">
              <a:solidFill>
                <a:srgbClr val="004C99">
                  <a:lumMod val="75000"/>
                </a:srgbClr>
              </a:solidFill>
              <a:latin typeface="Calibri" pitchFamily="34" charset="0"/>
            </a:endParaRPr>
          </a:p>
          <a:p>
            <a:pPr algn="ctr" eaLnBrk="1" fontAlgn="base" hangingPunct="1">
              <a:lnSpc>
                <a:spcPts val="2000"/>
              </a:lnSpc>
              <a:spcBef>
                <a:spcPct val="0"/>
              </a:spcBef>
              <a:spcAft>
                <a:spcPct val="0"/>
              </a:spcAft>
            </a:pPr>
            <a:r>
              <a:rPr lang="en-US" sz="2000" b="1" i="1" dirty="0" smtClean="0">
                <a:solidFill>
                  <a:srgbClr val="004C99">
                    <a:lumMod val="75000"/>
                  </a:srgbClr>
                </a:solidFill>
                <a:latin typeface="Calibri" pitchFamily="34" charset="0"/>
              </a:rPr>
              <a:t>Conducted November 2014</a:t>
            </a:r>
            <a:endParaRPr lang="en-US" sz="2000" b="1" i="1" dirty="0">
              <a:solidFill>
                <a:srgbClr val="004C99">
                  <a:lumMod val="75000"/>
                </a:srgbClr>
              </a:solidFill>
              <a:latin typeface="Calibri" pitchFamily="34" charset="0"/>
            </a:endParaRP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1742" y="4826344"/>
            <a:ext cx="1440517" cy="1260453"/>
          </a:xfrm>
          <a:prstGeom prst="rect">
            <a:avLst/>
          </a:prstGeom>
        </p:spPr>
      </p:pic>
      <p:grpSp>
        <p:nvGrpSpPr>
          <p:cNvPr id="6" name="Group 5"/>
          <p:cNvGrpSpPr/>
          <p:nvPr/>
        </p:nvGrpSpPr>
        <p:grpSpPr>
          <a:xfrm>
            <a:off x="2736761" y="0"/>
            <a:ext cx="3670479" cy="476295"/>
            <a:chOff x="2897746" y="0"/>
            <a:chExt cx="3670479" cy="476295"/>
          </a:xfrm>
        </p:grpSpPr>
        <p:sp>
          <p:nvSpPr>
            <p:cNvPr id="5" name="Rectangle 4"/>
            <p:cNvSpPr/>
            <p:nvPr/>
          </p:nvSpPr>
          <p:spPr bwMode="auto">
            <a:xfrm>
              <a:off x="2897746" y="0"/>
              <a:ext cx="3670479" cy="476295"/>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400" dirty="0" smtClean="0">
                <a:solidFill>
                  <a:srgbClr val="000000"/>
                </a:solidFill>
                <a:latin typeface="Arial" charset="0"/>
              </a:endParaRPr>
            </a:p>
          </p:txBody>
        </p:sp>
        <p:grpSp>
          <p:nvGrpSpPr>
            <p:cNvPr id="19" name="Group 18"/>
            <p:cNvGrpSpPr>
              <a:grpSpLocks noChangeAspect="1"/>
            </p:cNvGrpSpPr>
            <p:nvPr/>
          </p:nvGrpSpPr>
          <p:grpSpPr>
            <a:xfrm>
              <a:off x="3012746" y="95671"/>
              <a:ext cx="1277357" cy="341987"/>
              <a:chOff x="4041775" y="527050"/>
              <a:chExt cx="2282825" cy="611180"/>
            </a:xfrm>
            <a:effectLst/>
          </p:grpSpPr>
          <p:sp>
            <p:nvSpPr>
              <p:cNvPr id="20" name="WordArt 79"/>
              <p:cNvSpPr>
                <a:spLocks noChangeArrowheads="1" noChangeShapeType="1" noTextEdit="1"/>
              </p:cNvSpPr>
              <p:nvPr/>
            </p:nvSpPr>
            <p:spPr bwMode="auto">
              <a:xfrm>
                <a:off x="4044349" y="527050"/>
                <a:ext cx="804265" cy="194494"/>
              </a:xfrm>
              <a:prstGeom prst="rect">
                <a:avLst/>
              </a:prstGeom>
              <a:effectLst>
                <a:outerShdw blurRad="12700" dist="6350" dir="2700000" algn="tl" rotWithShape="0">
                  <a:schemeClr val="tx1">
                    <a:alpha val="90000"/>
                  </a:schemeClr>
                </a:outerShdw>
              </a:effectLst>
            </p:spPr>
            <p:txBody>
              <a:bodyPr wrap="none" fromWordArt="1">
                <a:prstTxWarp prst="textPlain">
                  <a:avLst>
                    <a:gd name="adj" fmla="val 50000"/>
                  </a:avLst>
                </a:prstTxWarp>
              </a:bodyPr>
              <a:lstStyle/>
              <a:p>
                <a:pPr algn="ctr" fontAlgn="base">
                  <a:spcBef>
                    <a:spcPct val="0"/>
                  </a:spcBef>
                  <a:spcAft>
                    <a:spcPct val="0"/>
                  </a:spcAft>
                </a:pPr>
                <a:r>
                  <a:rPr lang="en-US" sz="3600" b="1" kern="10" dirty="0">
                    <a:ln w="9525">
                      <a:noFill/>
                      <a:round/>
                      <a:headEnd/>
                      <a:tailEnd/>
                    </a:ln>
                    <a:solidFill>
                      <a:srgbClr val="000066"/>
                    </a:solidFill>
                    <a:latin typeface="Corbel" pitchFamily="34" charset="0"/>
                  </a:rPr>
                  <a:t>HART</a:t>
                </a:r>
              </a:p>
            </p:txBody>
          </p:sp>
          <p:sp>
            <p:nvSpPr>
              <p:cNvPr id="21" name="WordArt 80"/>
              <p:cNvSpPr>
                <a:spLocks noChangeArrowheads="1" noChangeShapeType="1" noTextEdit="1"/>
              </p:cNvSpPr>
              <p:nvPr/>
            </p:nvSpPr>
            <p:spPr bwMode="auto">
              <a:xfrm>
                <a:off x="4873063" y="744729"/>
                <a:ext cx="1424514" cy="193206"/>
              </a:xfrm>
              <a:prstGeom prst="rect">
                <a:avLst/>
              </a:prstGeom>
              <a:effectLst>
                <a:outerShdw blurRad="12700" dist="6350" dir="2700000" algn="tl" rotWithShape="0">
                  <a:schemeClr val="tx1">
                    <a:alpha val="90000"/>
                  </a:schemeClr>
                </a:outerShdw>
              </a:effectLst>
            </p:spPr>
            <p:txBody>
              <a:bodyPr wrap="none" fromWordArt="1">
                <a:prstTxWarp prst="textPlain">
                  <a:avLst>
                    <a:gd name="adj" fmla="val 50000"/>
                  </a:avLst>
                </a:prstTxWarp>
              </a:bodyPr>
              <a:lstStyle/>
              <a:p>
                <a:pPr algn="ctr" fontAlgn="base">
                  <a:spcBef>
                    <a:spcPct val="0"/>
                  </a:spcBef>
                  <a:spcAft>
                    <a:spcPct val="0"/>
                  </a:spcAft>
                </a:pPr>
                <a:r>
                  <a:rPr lang="en-US" sz="3600" b="1" kern="10" dirty="0">
                    <a:ln w="9525">
                      <a:noFill/>
                      <a:round/>
                      <a:headEnd/>
                      <a:tailEnd/>
                    </a:ln>
                    <a:solidFill>
                      <a:srgbClr val="000066"/>
                    </a:solidFill>
                    <a:latin typeface="Corbel" pitchFamily="34" charset="0"/>
                  </a:rPr>
                  <a:t>RESEARCH</a:t>
                </a:r>
              </a:p>
            </p:txBody>
          </p:sp>
          <p:sp>
            <p:nvSpPr>
              <p:cNvPr id="22" name="Rectangle 82"/>
              <p:cNvSpPr>
                <a:spLocks noChangeArrowheads="1"/>
              </p:cNvSpPr>
              <p:nvPr/>
            </p:nvSpPr>
            <p:spPr bwMode="auto">
              <a:xfrm>
                <a:off x="4876923" y="605620"/>
                <a:ext cx="1447677" cy="55386"/>
              </a:xfrm>
              <a:prstGeom prst="rect">
                <a:avLst/>
              </a:prstGeom>
              <a:gradFill rotWithShape="1">
                <a:gsLst>
                  <a:gs pos="0">
                    <a:srgbClr val="000099"/>
                  </a:gs>
                  <a:gs pos="50000">
                    <a:srgbClr val="0066FF"/>
                  </a:gs>
                  <a:gs pos="100000">
                    <a:srgbClr val="000099"/>
                  </a:gs>
                </a:gsLst>
                <a:lin ang="5400000" scaled="1"/>
              </a:gradFill>
              <a:ln w="9525">
                <a:noFill/>
                <a:miter lim="800000"/>
                <a:headEnd/>
                <a:tailEnd/>
              </a:ln>
            </p:spPr>
            <p:txBody>
              <a:bodyPr wrap="none" anchor="ctr"/>
              <a:lstStyle/>
              <a:p>
                <a:pPr algn="ctr" fontAlgn="base">
                  <a:spcBef>
                    <a:spcPct val="0"/>
                  </a:spcBef>
                  <a:spcAft>
                    <a:spcPct val="0"/>
                  </a:spcAft>
                </a:pPr>
                <a:endParaRPr lang="en-US" sz="1400" b="1" dirty="0">
                  <a:solidFill>
                    <a:srgbClr val="000066"/>
                  </a:solidFill>
                  <a:latin typeface="Corbel" pitchFamily="34" charset="0"/>
                </a:endParaRPr>
              </a:p>
            </p:txBody>
          </p:sp>
          <p:sp>
            <p:nvSpPr>
              <p:cNvPr id="23" name="Rectangle 83"/>
              <p:cNvSpPr>
                <a:spLocks noChangeArrowheads="1"/>
              </p:cNvSpPr>
              <p:nvPr/>
            </p:nvSpPr>
            <p:spPr bwMode="auto">
              <a:xfrm>
                <a:off x="4041775" y="825875"/>
                <a:ext cx="775955" cy="55386"/>
              </a:xfrm>
              <a:prstGeom prst="rect">
                <a:avLst/>
              </a:prstGeom>
              <a:gradFill rotWithShape="1">
                <a:gsLst>
                  <a:gs pos="0">
                    <a:srgbClr val="990033"/>
                  </a:gs>
                  <a:gs pos="50000">
                    <a:srgbClr val="D20005"/>
                  </a:gs>
                  <a:gs pos="100000">
                    <a:srgbClr val="990033"/>
                  </a:gs>
                </a:gsLst>
                <a:lin ang="5400000" scaled="1"/>
              </a:gradFill>
              <a:ln w="9525">
                <a:noFill/>
                <a:miter lim="800000"/>
                <a:headEnd/>
                <a:tailEnd/>
              </a:ln>
            </p:spPr>
            <p:txBody>
              <a:bodyPr wrap="none" anchor="ctr"/>
              <a:lstStyle/>
              <a:p>
                <a:pPr algn="ctr" fontAlgn="base">
                  <a:spcBef>
                    <a:spcPct val="0"/>
                  </a:spcBef>
                  <a:spcAft>
                    <a:spcPct val="0"/>
                  </a:spcAft>
                </a:pPr>
                <a:endParaRPr lang="en-US" sz="1400" b="1" dirty="0">
                  <a:solidFill>
                    <a:srgbClr val="000066"/>
                  </a:solidFill>
                  <a:latin typeface="Corbel" pitchFamily="34" charset="0"/>
                </a:endParaRPr>
              </a:p>
            </p:txBody>
          </p:sp>
          <p:sp>
            <p:nvSpPr>
              <p:cNvPr id="30" name="WordArt 84"/>
              <p:cNvSpPr>
                <a:spLocks noChangeArrowheads="1" noChangeShapeType="1" noTextEdit="1"/>
              </p:cNvSpPr>
              <p:nvPr/>
            </p:nvSpPr>
            <p:spPr bwMode="auto">
              <a:xfrm>
                <a:off x="4888505" y="1016505"/>
                <a:ext cx="1416793" cy="12172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b="1" kern="10" dirty="0">
                    <a:ln w="9525">
                      <a:noFill/>
                      <a:round/>
                      <a:headEnd/>
                      <a:tailEnd/>
                    </a:ln>
                    <a:solidFill>
                      <a:srgbClr val="000066"/>
                    </a:solidFill>
                    <a:latin typeface="Corbel" pitchFamily="34" charset="0"/>
                    <a:cs typeface="Arial"/>
                  </a:rPr>
                  <a:t>ASSOCIATES</a:t>
                </a:r>
              </a:p>
            </p:txBody>
          </p:sp>
        </p:grpSp>
        <p:pic>
          <p:nvPicPr>
            <p:cNvPr id="2" name="Picture 1"/>
            <p:cNvPicPr>
              <a:picLocks noChangeAspect="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565559" y="116366"/>
              <a:ext cx="1842996" cy="292349"/>
            </a:xfrm>
            <a:prstGeom prst="rect">
              <a:avLst/>
            </a:prstGeom>
          </p:spPr>
        </p:pic>
      </p:grpSp>
    </p:spTree>
    <p:extLst>
      <p:ext uri="{BB962C8B-B14F-4D97-AF65-F5344CB8AC3E}">
        <p14:creationId xmlns:p14="http://schemas.microsoft.com/office/powerpoint/2010/main" val="1371949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5990" y="2538843"/>
            <a:ext cx="7972021" cy="1362075"/>
          </a:xfrm>
        </p:spPr>
        <p:txBody>
          <a:bodyPr/>
          <a:lstStyle/>
          <a:p>
            <a:pPr algn="ctr">
              <a:lnSpc>
                <a:spcPct val="100000"/>
              </a:lnSpc>
            </a:pPr>
            <a:r>
              <a:rPr lang="en-US" dirty="0" smtClean="0">
                <a:solidFill>
                  <a:schemeClr val="accent1">
                    <a:lumMod val="50000"/>
                  </a:schemeClr>
                </a:solidFill>
              </a:rPr>
              <a:t>Knowing </a:t>
            </a:r>
            <a:r>
              <a:rPr lang="en-US" dirty="0"/>
              <a:t>what </a:t>
            </a:r>
            <a:r>
              <a:rPr lang="en-US" dirty="0" smtClean="0"/>
              <a:t>I know </a:t>
            </a:r>
            <a:r>
              <a:rPr lang="en-US" dirty="0"/>
              <a:t>now, </a:t>
            </a:r>
            <a:br>
              <a:rPr lang="en-US" dirty="0"/>
            </a:br>
            <a:r>
              <a:rPr lang="en-US" dirty="0" smtClean="0"/>
              <a:t>I would </a:t>
            </a:r>
            <a:r>
              <a:rPr lang="en-US" dirty="0"/>
              <a:t>have worked harder</a:t>
            </a:r>
            <a:r>
              <a:rPr lang="en-US" dirty="0" smtClean="0"/>
              <a:t>.</a:t>
            </a:r>
            <a:endParaRPr lang="en-US" dirty="0">
              <a:solidFill>
                <a:schemeClr val="accent1">
                  <a:lumMod val="50000"/>
                </a:schemeClr>
              </a:solidFill>
            </a:endParaRP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10</a:t>
            </a:fld>
            <a:endParaRPr lang="en-US" dirty="0">
              <a:solidFill>
                <a:srgbClr val="FFFFFF">
                  <a:lumMod val="95000"/>
                </a:srgbClr>
              </a:solidFill>
            </a:endParaRPr>
          </a:p>
        </p:txBody>
      </p:sp>
    </p:spTree>
    <p:extLst>
      <p:ext uri="{BB962C8B-B14F-4D97-AF65-F5344CB8AC3E}">
        <p14:creationId xmlns:p14="http://schemas.microsoft.com/office/powerpoint/2010/main" val="1676208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074" y="304053"/>
            <a:ext cx="8240557" cy="1098548"/>
          </a:xfrm>
        </p:spPr>
        <p:txBody>
          <a:bodyPr/>
          <a:lstStyle/>
          <a:p>
            <a:pPr algn="just"/>
            <a:r>
              <a:rPr lang="en-US" dirty="0" smtClean="0"/>
              <a:t>Many say they would </a:t>
            </a:r>
            <a:r>
              <a:rPr lang="en-US" dirty="0"/>
              <a:t>have worked harder if they knew then what they know </a:t>
            </a:r>
            <a:r>
              <a:rPr lang="en-US" dirty="0" smtClean="0"/>
              <a:t>now</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02801200"/>
              </p:ext>
            </p:extLst>
          </p:nvPr>
        </p:nvGraphicFramePr>
        <p:xfrm>
          <a:off x="299432" y="3274109"/>
          <a:ext cx="4877873" cy="3147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0"/>
          </p:nvPr>
        </p:nvSpPr>
        <p:spPr/>
        <p:txBody>
          <a:bodyPr/>
          <a:lstStyle/>
          <a:p>
            <a:pPr>
              <a:defRPr/>
            </a:pPr>
            <a:fld id="{773A8D9D-64E9-4306-8D36-E616A295A43F}" type="slidenum">
              <a:rPr lang="en-US" smtClean="0">
                <a:solidFill>
                  <a:srgbClr val="FFFFFF">
                    <a:lumMod val="95000"/>
                  </a:srgbClr>
                </a:solidFill>
              </a:rPr>
              <a:pPr>
                <a:defRPr/>
              </a:pPr>
              <a:t>11</a:t>
            </a:fld>
            <a:endParaRPr lang="en-US" dirty="0">
              <a:solidFill>
                <a:srgbClr val="FFFFFF">
                  <a:lumMod val="95000"/>
                </a:srgbClr>
              </a:solidFill>
            </a:endParaRPr>
          </a:p>
        </p:txBody>
      </p:sp>
      <p:sp>
        <p:nvSpPr>
          <p:cNvPr id="8" name="TextBox 7"/>
          <p:cNvSpPr txBox="1"/>
          <p:nvPr/>
        </p:nvSpPr>
        <p:spPr>
          <a:xfrm>
            <a:off x="255775" y="1376843"/>
            <a:ext cx="8566253" cy="646331"/>
          </a:xfrm>
          <a:prstGeom prst="rect">
            <a:avLst/>
          </a:prstGeom>
          <a:noFill/>
        </p:spPr>
        <p:txBody>
          <a:bodyPr wrap="square" rtlCol="0">
            <a:spAutoFit/>
          </a:bodyPr>
          <a:lstStyle/>
          <a:p>
            <a:pPr fontAlgn="base">
              <a:spcBef>
                <a:spcPct val="0"/>
              </a:spcBef>
              <a:spcAft>
                <a:spcPct val="0"/>
              </a:spcAft>
            </a:pPr>
            <a:r>
              <a:rPr lang="en-US" i="1" dirty="0">
                <a:solidFill>
                  <a:srgbClr val="000000">
                    <a:lumMod val="65000"/>
                    <a:lumOff val="35000"/>
                  </a:srgbClr>
                </a:solidFill>
                <a:latin typeface="Arial" charset="0"/>
              </a:rPr>
              <a:t>Knowing what I know today about the expectations of college/the work world, if I were able to do high school over again, I would:</a:t>
            </a:r>
          </a:p>
        </p:txBody>
      </p:sp>
      <p:sp>
        <p:nvSpPr>
          <p:cNvPr id="9" name="TextBox 8"/>
          <p:cNvSpPr txBox="1"/>
          <p:nvPr/>
        </p:nvSpPr>
        <p:spPr>
          <a:xfrm>
            <a:off x="257579" y="2124148"/>
            <a:ext cx="8693238" cy="907941"/>
          </a:xfrm>
          <a:prstGeom prst="rect">
            <a:avLst/>
          </a:prstGeom>
          <a:noFill/>
          <a:ln>
            <a:solidFill>
              <a:schemeClr val="tx1"/>
            </a:solidFill>
          </a:ln>
        </p:spPr>
        <p:txBody>
          <a:bodyPr wrap="square" rtlCol="0">
            <a:spAutoFit/>
          </a:bodyPr>
          <a:lstStyle/>
          <a:p>
            <a:pPr marL="231775" indent="-231775" fontAlgn="base">
              <a:spcBef>
                <a:spcPts val="300"/>
              </a:spcBef>
              <a:spcAft>
                <a:spcPct val="0"/>
              </a:spcAft>
              <a:buClr>
                <a:srgbClr val="004C99"/>
              </a:buClr>
              <a:buFont typeface="Wingdings" pitchFamily="2" charset="2"/>
              <a:buChar char="n"/>
            </a:pPr>
            <a:r>
              <a:rPr lang="en-US" sz="1600" dirty="0" smtClean="0">
                <a:solidFill>
                  <a:srgbClr val="000000"/>
                </a:solidFill>
                <a:latin typeface="Arial" charset="0"/>
              </a:rPr>
              <a:t>Work harder/apply myself more to coursework even if it means less time for other activities</a:t>
            </a:r>
          </a:p>
          <a:p>
            <a:pPr marL="231775" indent="-231775" fontAlgn="base">
              <a:spcBef>
                <a:spcPts val="300"/>
              </a:spcBef>
              <a:spcAft>
                <a:spcPct val="0"/>
              </a:spcAft>
              <a:buClr>
                <a:srgbClr val="FFC000"/>
              </a:buClr>
              <a:buFont typeface="Wingdings" pitchFamily="2" charset="2"/>
              <a:buChar char="n"/>
            </a:pPr>
            <a:r>
              <a:rPr lang="en-US" sz="1600" dirty="0" smtClean="0">
                <a:solidFill>
                  <a:srgbClr val="000000"/>
                </a:solidFill>
                <a:latin typeface="Arial" charset="0"/>
              </a:rPr>
              <a:t>Apply myself to my coursework the same as I did</a:t>
            </a:r>
          </a:p>
          <a:p>
            <a:pPr marL="231775" indent="-231775" fontAlgn="base">
              <a:spcBef>
                <a:spcPts val="300"/>
              </a:spcBef>
              <a:spcAft>
                <a:spcPct val="0"/>
              </a:spcAft>
              <a:buClr>
                <a:srgbClr val="C00000"/>
              </a:buClr>
              <a:buFont typeface="Wingdings" pitchFamily="2" charset="2"/>
              <a:buChar char="n"/>
            </a:pPr>
            <a:r>
              <a:rPr lang="en-US" sz="1600" dirty="0" smtClean="0">
                <a:solidFill>
                  <a:srgbClr val="000000"/>
                </a:solidFill>
                <a:latin typeface="Arial" charset="0"/>
              </a:rPr>
              <a:t>Apply myself less to my coursework and spend more time doing other activities</a:t>
            </a:r>
            <a:endParaRPr lang="en-US" sz="1600" dirty="0">
              <a:solidFill>
                <a:srgbClr val="000000"/>
              </a:solidFill>
              <a:latin typeface="Arial" charset="0"/>
            </a:endParaRPr>
          </a:p>
        </p:txBody>
      </p:sp>
      <p:graphicFrame>
        <p:nvGraphicFramePr>
          <p:cNvPr id="19" name="Content Placeholder 6"/>
          <p:cNvGraphicFramePr>
            <a:graphicFrameLocks/>
          </p:cNvGraphicFramePr>
          <p:nvPr>
            <p:extLst>
              <p:ext uri="{D42A27DB-BD31-4B8C-83A1-F6EECF244321}">
                <p14:modId xmlns:p14="http://schemas.microsoft.com/office/powerpoint/2010/main" val="1474539467"/>
              </p:ext>
            </p:extLst>
          </p:nvPr>
        </p:nvGraphicFramePr>
        <p:xfrm>
          <a:off x="4266127" y="3274109"/>
          <a:ext cx="4877873" cy="3147000"/>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1521863" y="3197006"/>
            <a:ext cx="1837362" cy="338554"/>
          </a:xfrm>
          <a:prstGeom prst="rect">
            <a:avLst/>
          </a:prstGeom>
          <a:noFill/>
        </p:spPr>
        <p:txBody>
          <a:bodyPr wrap="none" rtlCol="0">
            <a:spAutoFit/>
          </a:bodyPr>
          <a:lstStyle/>
          <a:p>
            <a:pPr algn="ctr" fontAlgn="base">
              <a:spcBef>
                <a:spcPct val="0"/>
              </a:spcBef>
              <a:spcAft>
                <a:spcPct val="0"/>
              </a:spcAft>
            </a:pPr>
            <a:r>
              <a:rPr lang="en-US" sz="1600" b="1" dirty="0" smtClean="0">
                <a:solidFill>
                  <a:srgbClr val="000000"/>
                </a:solidFill>
                <a:latin typeface="Arial" charset="0"/>
              </a:rPr>
              <a:t>College students</a:t>
            </a:r>
            <a:endParaRPr lang="en-US" sz="1600" b="1" dirty="0">
              <a:solidFill>
                <a:srgbClr val="000000"/>
              </a:solidFill>
              <a:latin typeface="Arial" charset="0"/>
            </a:endParaRPr>
          </a:p>
        </p:txBody>
      </p:sp>
      <p:sp>
        <p:nvSpPr>
          <p:cNvPr id="21" name="TextBox 20"/>
          <p:cNvSpPr txBox="1"/>
          <p:nvPr/>
        </p:nvSpPr>
        <p:spPr>
          <a:xfrm>
            <a:off x="6025954" y="3197006"/>
            <a:ext cx="1505541" cy="338554"/>
          </a:xfrm>
          <a:prstGeom prst="rect">
            <a:avLst/>
          </a:prstGeom>
          <a:noFill/>
        </p:spPr>
        <p:txBody>
          <a:bodyPr wrap="none" rtlCol="0">
            <a:spAutoFit/>
          </a:bodyPr>
          <a:lstStyle/>
          <a:p>
            <a:pPr algn="ctr" fontAlgn="base">
              <a:spcBef>
                <a:spcPct val="0"/>
              </a:spcBef>
              <a:spcAft>
                <a:spcPct val="0"/>
              </a:spcAft>
            </a:pPr>
            <a:r>
              <a:rPr lang="en-US" sz="1600" b="1" dirty="0" smtClean="0">
                <a:solidFill>
                  <a:srgbClr val="000000"/>
                </a:solidFill>
                <a:latin typeface="Arial" charset="0"/>
              </a:rPr>
              <a:t>Non-students</a:t>
            </a:r>
            <a:endParaRPr lang="en-US" sz="1600" b="1" dirty="0">
              <a:solidFill>
                <a:srgbClr val="000000"/>
              </a:solidFill>
              <a:latin typeface="Arial" charset="0"/>
            </a:endParaRPr>
          </a:p>
        </p:txBody>
      </p:sp>
    </p:spTree>
    <p:extLst>
      <p:ext uri="{BB962C8B-B14F-4D97-AF65-F5344CB8AC3E}">
        <p14:creationId xmlns:p14="http://schemas.microsoft.com/office/powerpoint/2010/main" val="2350184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09" y="292100"/>
            <a:ext cx="8744755" cy="1143000"/>
          </a:xfrm>
        </p:spPr>
        <p:txBody>
          <a:bodyPr/>
          <a:lstStyle/>
          <a:p>
            <a:r>
              <a:rPr lang="en-US" dirty="0"/>
              <a:t>Most </a:t>
            </a:r>
            <a:r>
              <a:rPr lang="en-US" dirty="0" smtClean="0"/>
              <a:t>say they would </a:t>
            </a:r>
            <a:r>
              <a:rPr lang="en-US" dirty="0"/>
              <a:t>have taken </a:t>
            </a:r>
            <a:r>
              <a:rPr lang="en-US" dirty="0" smtClean="0"/>
              <a:t>higher-</a:t>
            </a:r>
            <a:br>
              <a:rPr lang="en-US" dirty="0" smtClean="0"/>
            </a:br>
            <a:r>
              <a:rPr lang="en-US" dirty="0" smtClean="0"/>
              <a:t>level or more challenging courses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69745851"/>
              </p:ext>
            </p:extLst>
          </p:nvPr>
        </p:nvGraphicFramePr>
        <p:xfrm>
          <a:off x="363825" y="2112135"/>
          <a:ext cx="8458200" cy="441745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12</a:t>
            </a:fld>
            <a:endParaRPr lang="en-US" dirty="0">
              <a:solidFill>
                <a:srgbClr val="FFFFFF">
                  <a:lumMod val="95000"/>
                </a:srgbClr>
              </a:solidFill>
            </a:endParaRPr>
          </a:p>
        </p:txBody>
      </p:sp>
      <p:sp>
        <p:nvSpPr>
          <p:cNvPr id="6" name="TextBox 5"/>
          <p:cNvSpPr txBox="1"/>
          <p:nvPr/>
        </p:nvSpPr>
        <p:spPr>
          <a:xfrm>
            <a:off x="104529" y="1415482"/>
            <a:ext cx="8872046" cy="646331"/>
          </a:xfrm>
          <a:prstGeom prst="rect">
            <a:avLst/>
          </a:prstGeom>
          <a:noFill/>
        </p:spPr>
        <p:txBody>
          <a:bodyPr wrap="square" rtlCol="0">
            <a:spAutoFit/>
          </a:bodyPr>
          <a:lstStyle/>
          <a:p>
            <a:pPr fontAlgn="base">
              <a:spcBef>
                <a:spcPct val="0"/>
              </a:spcBef>
              <a:spcAft>
                <a:spcPct val="0"/>
              </a:spcAft>
            </a:pPr>
            <a:r>
              <a:rPr lang="en-US" i="1" dirty="0">
                <a:solidFill>
                  <a:srgbClr val="000000">
                    <a:lumMod val="65000"/>
                    <a:lumOff val="35000"/>
                  </a:srgbClr>
                </a:solidFill>
                <a:latin typeface="Arial" charset="0"/>
              </a:rPr>
              <a:t>Knowing what I know today about the expectations of college/the work world</a:t>
            </a:r>
            <a:r>
              <a:rPr lang="en-US" i="1" dirty="0" smtClean="0">
                <a:solidFill>
                  <a:srgbClr val="000000">
                    <a:lumMod val="65000"/>
                    <a:lumOff val="35000"/>
                  </a:srgbClr>
                </a:solidFill>
                <a:latin typeface="Arial" charset="0"/>
              </a:rPr>
              <a:t>, I </a:t>
            </a:r>
            <a:r>
              <a:rPr lang="en-US" i="1" dirty="0">
                <a:solidFill>
                  <a:srgbClr val="000000">
                    <a:lumMod val="65000"/>
                    <a:lumOff val="35000"/>
                  </a:srgbClr>
                </a:solidFill>
                <a:latin typeface="Arial" charset="0"/>
              </a:rPr>
              <a:t>would </a:t>
            </a:r>
            <a:r>
              <a:rPr lang="en-US" i="1" dirty="0" smtClean="0">
                <a:solidFill>
                  <a:srgbClr val="000000">
                    <a:lumMod val="65000"/>
                    <a:lumOff val="35000"/>
                  </a:srgbClr>
                </a:solidFill>
                <a:latin typeface="Arial" charset="0"/>
              </a:rPr>
              <a:t>have taken higher-level/more </a:t>
            </a:r>
            <a:r>
              <a:rPr lang="en-US" i="1" dirty="0">
                <a:solidFill>
                  <a:srgbClr val="000000">
                    <a:lumMod val="65000"/>
                    <a:lumOff val="35000"/>
                  </a:srgbClr>
                </a:solidFill>
                <a:latin typeface="Arial" charset="0"/>
              </a:rPr>
              <a:t>challenging courses </a:t>
            </a:r>
            <a:r>
              <a:rPr lang="en-US" i="1" dirty="0" smtClean="0">
                <a:solidFill>
                  <a:srgbClr val="000000">
                    <a:lumMod val="65000"/>
                    <a:lumOff val="35000"/>
                  </a:srgbClr>
                </a:solidFill>
                <a:latin typeface="Arial" charset="0"/>
              </a:rPr>
              <a:t>in high school in </a:t>
            </a:r>
            <a:r>
              <a:rPr lang="en-US" i="1" dirty="0">
                <a:solidFill>
                  <a:srgbClr val="000000">
                    <a:lumMod val="65000"/>
                    <a:lumOff val="35000"/>
                  </a:srgbClr>
                </a:solidFill>
                <a:latin typeface="Arial" charset="0"/>
              </a:rPr>
              <a:t>these areas:</a:t>
            </a:r>
          </a:p>
        </p:txBody>
      </p:sp>
      <p:sp>
        <p:nvSpPr>
          <p:cNvPr id="7" name="TextBox 6"/>
          <p:cNvSpPr txBox="1"/>
          <p:nvPr/>
        </p:nvSpPr>
        <p:spPr>
          <a:xfrm>
            <a:off x="78770" y="2744518"/>
            <a:ext cx="2033364" cy="3323987"/>
          </a:xfrm>
          <a:prstGeom prst="rect">
            <a:avLst/>
          </a:prstGeom>
          <a:noFill/>
        </p:spPr>
        <p:txBody>
          <a:bodyPr wrap="square" rtlCol="0">
            <a:spAutoFit/>
          </a:bodyPr>
          <a:lstStyle/>
          <a:p>
            <a:pPr algn="r" fontAlgn="base">
              <a:lnSpc>
                <a:spcPts val="1700"/>
              </a:lnSpc>
              <a:spcBef>
                <a:spcPts val="1800"/>
              </a:spcBef>
              <a:spcAft>
                <a:spcPct val="0"/>
              </a:spcAft>
            </a:pPr>
            <a:r>
              <a:rPr lang="en-US" b="1" dirty="0" smtClean="0">
                <a:solidFill>
                  <a:srgbClr val="000000"/>
                </a:solidFill>
                <a:latin typeface="Arial" charset="0"/>
              </a:rPr>
              <a:t>In one or more of these</a:t>
            </a:r>
          </a:p>
          <a:p>
            <a:pPr algn="r" fontAlgn="base">
              <a:lnSpc>
                <a:spcPts val="1700"/>
              </a:lnSpc>
              <a:spcBef>
                <a:spcPts val="2400"/>
              </a:spcBef>
              <a:spcAft>
                <a:spcPct val="0"/>
              </a:spcAft>
            </a:pPr>
            <a:r>
              <a:rPr lang="en-US" b="1" dirty="0" smtClean="0">
                <a:solidFill>
                  <a:srgbClr val="000000"/>
                </a:solidFill>
                <a:latin typeface="Arial" charset="0"/>
              </a:rPr>
              <a:t>Writing</a:t>
            </a:r>
          </a:p>
          <a:p>
            <a:pPr algn="r" fontAlgn="base">
              <a:lnSpc>
                <a:spcPts val="1700"/>
              </a:lnSpc>
              <a:spcBef>
                <a:spcPts val="4200"/>
              </a:spcBef>
              <a:spcAft>
                <a:spcPct val="0"/>
              </a:spcAft>
            </a:pPr>
            <a:r>
              <a:rPr lang="en-US" b="1" dirty="0" smtClean="0">
                <a:solidFill>
                  <a:srgbClr val="000000"/>
                </a:solidFill>
                <a:latin typeface="Arial" charset="0"/>
              </a:rPr>
              <a:t>Math</a:t>
            </a:r>
          </a:p>
          <a:p>
            <a:pPr algn="r" fontAlgn="base">
              <a:lnSpc>
                <a:spcPts val="1700"/>
              </a:lnSpc>
              <a:spcBef>
                <a:spcPts val="4200"/>
              </a:spcBef>
              <a:spcAft>
                <a:spcPct val="0"/>
              </a:spcAft>
            </a:pPr>
            <a:r>
              <a:rPr lang="en-US" b="1" dirty="0" smtClean="0">
                <a:solidFill>
                  <a:srgbClr val="000000"/>
                </a:solidFill>
                <a:latin typeface="Arial" charset="0"/>
              </a:rPr>
              <a:t>Science</a:t>
            </a:r>
          </a:p>
          <a:p>
            <a:pPr algn="r" fontAlgn="base">
              <a:lnSpc>
                <a:spcPts val="1700"/>
              </a:lnSpc>
              <a:spcBef>
                <a:spcPts val="4200"/>
              </a:spcBef>
              <a:spcAft>
                <a:spcPct val="0"/>
              </a:spcAft>
            </a:pPr>
            <a:r>
              <a:rPr lang="en-US" b="1" dirty="0" smtClean="0">
                <a:solidFill>
                  <a:srgbClr val="000000"/>
                </a:solidFill>
                <a:latin typeface="Arial" charset="0"/>
              </a:rPr>
              <a:t>English</a:t>
            </a:r>
            <a:endParaRPr lang="en-US" b="1" dirty="0">
              <a:solidFill>
                <a:srgbClr val="000000"/>
              </a:solidFill>
              <a:latin typeface="Arial" charset="0"/>
            </a:endParaRPr>
          </a:p>
        </p:txBody>
      </p:sp>
    </p:spTree>
    <p:extLst>
      <p:ext uri="{BB962C8B-B14F-4D97-AF65-F5344CB8AC3E}">
        <p14:creationId xmlns:p14="http://schemas.microsoft.com/office/powerpoint/2010/main" val="3240120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0"/>
          </p:nvPr>
        </p:nvSpPr>
        <p:spPr>
          <a:xfrm>
            <a:off x="8451503" y="6539581"/>
            <a:ext cx="584200" cy="301816"/>
          </a:xfrm>
        </p:spPr>
        <p:txBody>
          <a:bodyPr/>
          <a:lstStyle/>
          <a:p>
            <a:pPr>
              <a:defRPr/>
            </a:pPr>
            <a:fld id="{92871B65-642A-4956-AD99-54792413B5FD}" type="slidenum">
              <a:rPr lang="en-US" smtClean="0">
                <a:solidFill>
                  <a:srgbClr val="FFFFFF">
                    <a:lumMod val="95000"/>
                  </a:srgbClr>
                </a:solidFill>
              </a:rPr>
              <a:pPr>
                <a:defRPr/>
              </a:pPr>
              <a:t>13</a:t>
            </a:fld>
            <a:endParaRPr lang="en-US">
              <a:solidFill>
                <a:srgbClr val="FFFFFF">
                  <a:lumMod val="95000"/>
                </a:srgbClr>
              </a:solidFill>
            </a:endParaRPr>
          </a:p>
        </p:txBody>
      </p:sp>
      <p:sp>
        <p:nvSpPr>
          <p:cNvPr id="3" name="Title 2"/>
          <p:cNvSpPr>
            <a:spLocks noGrp="1"/>
          </p:cNvSpPr>
          <p:nvPr>
            <p:ph type="title"/>
          </p:nvPr>
        </p:nvSpPr>
        <p:spPr/>
        <p:txBody>
          <a:bodyPr/>
          <a:lstStyle/>
          <a:p>
            <a:r>
              <a:rPr lang="en-US" dirty="0" smtClean="0"/>
              <a:t>In their own words…</a:t>
            </a:r>
            <a:endParaRPr lang="en-US" dirty="0"/>
          </a:p>
        </p:txBody>
      </p:sp>
      <p:sp>
        <p:nvSpPr>
          <p:cNvPr id="4" name="Rounded Rectangular Callout 3"/>
          <p:cNvSpPr/>
          <p:nvPr/>
        </p:nvSpPr>
        <p:spPr bwMode="auto">
          <a:xfrm>
            <a:off x="219912" y="1226909"/>
            <a:ext cx="4114800" cy="1875509"/>
          </a:xfrm>
          <a:prstGeom prst="wedgeRoundRectCallout">
            <a:avLst>
              <a:gd name="adj1" fmla="val -9760"/>
              <a:gd name="adj2" fmla="val 722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sz="1600" b="1" dirty="0" smtClean="0">
                <a:solidFill>
                  <a:srgbClr val="FFFFFF"/>
                </a:solidFill>
                <a:latin typeface="Arial" charset="0"/>
              </a:rPr>
              <a:t>“[</a:t>
            </a:r>
            <a:r>
              <a:rPr lang="en-US" sz="1600" b="1" dirty="0">
                <a:solidFill>
                  <a:srgbClr val="FFFFFF"/>
                </a:solidFill>
                <a:latin typeface="Arial" charset="0"/>
              </a:rPr>
              <a:t>If I could go back to high school], I would study hard and go to school every day.  It wouldn’t matter if I like the teacher or not, I just have to get through it to take that next step and go to college without taking pre-</a:t>
            </a:r>
            <a:r>
              <a:rPr lang="en-US" sz="1600" b="1" dirty="0" err="1">
                <a:solidFill>
                  <a:srgbClr val="FFFFFF"/>
                </a:solidFill>
                <a:latin typeface="Arial" charset="0"/>
              </a:rPr>
              <a:t>reqs</a:t>
            </a:r>
            <a:r>
              <a:rPr lang="en-US" sz="1600" b="1" dirty="0">
                <a:solidFill>
                  <a:srgbClr val="FFFFFF"/>
                </a:solidFill>
                <a:latin typeface="Arial" charset="0"/>
              </a:rPr>
              <a:t>, wasting money.” </a:t>
            </a:r>
            <a:endParaRPr lang="en-US" sz="1600" b="1" dirty="0" smtClean="0">
              <a:solidFill>
                <a:srgbClr val="FFFFFF"/>
              </a:solidFill>
              <a:latin typeface="Arial" charset="0"/>
            </a:endParaRPr>
          </a:p>
        </p:txBody>
      </p:sp>
      <p:sp>
        <p:nvSpPr>
          <p:cNvPr id="5" name="Rounded Rectangular Callout 4"/>
          <p:cNvSpPr/>
          <p:nvPr/>
        </p:nvSpPr>
        <p:spPr bwMode="auto">
          <a:xfrm>
            <a:off x="1456283" y="3840132"/>
            <a:ext cx="6231433" cy="1981934"/>
          </a:xfrm>
          <a:prstGeom prst="wedgeRoundRectCallout">
            <a:avLst>
              <a:gd name="adj1" fmla="val -9760"/>
              <a:gd name="adj2" fmla="val 722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sz="1600" b="1" dirty="0" smtClean="0">
                <a:solidFill>
                  <a:srgbClr val="FFFFFF"/>
                </a:solidFill>
                <a:latin typeface="Arial" charset="0"/>
              </a:rPr>
              <a:t>“</a:t>
            </a:r>
            <a:r>
              <a:rPr lang="en-US" sz="1600" b="1" dirty="0">
                <a:solidFill>
                  <a:srgbClr val="FFFFFF"/>
                </a:solidFill>
                <a:latin typeface="Arial" charset="0"/>
              </a:rPr>
              <a:t>I would put a little more effort into math class.  I didn’t put forth the extra effort and as a result I scored one point below what I needed for [University of New Orleans].  So, I had to go to Delgado instead and couldn’t go into my major because I was set back and had to take a math remedial class to do what I want to.”</a:t>
            </a:r>
            <a:endParaRPr lang="en-US" sz="1600" b="1" dirty="0" smtClean="0">
              <a:solidFill>
                <a:srgbClr val="FFFFFF"/>
              </a:solidFill>
              <a:latin typeface="Arial" charset="0"/>
            </a:endParaRPr>
          </a:p>
        </p:txBody>
      </p:sp>
      <p:sp>
        <p:nvSpPr>
          <p:cNvPr id="6" name="Rounded Rectangular Callout 5"/>
          <p:cNvSpPr/>
          <p:nvPr/>
        </p:nvSpPr>
        <p:spPr bwMode="auto">
          <a:xfrm>
            <a:off x="4718617" y="1226908"/>
            <a:ext cx="4114800" cy="1875509"/>
          </a:xfrm>
          <a:prstGeom prst="wedgeRoundRectCallout">
            <a:avLst>
              <a:gd name="adj1" fmla="val -9760"/>
              <a:gd name="adj2" fmla="val 722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sz="1600" b="1" dirty="0" smtClean="0">
                <a:solidFill>
                  <a:srgbClr val="FFFFFF"/>
                </a:solidFill>
                <a:latin typeface="Arial" charset="0"/>
              </a:rPr>
              <a:t>“</a:t>
            </a:r>
            <a:r>
              <a:rPr lang="en-US" sz="1600" b="1" dirty="0">
                <a:solidFill>
                  <a:srgbClr val="FFFFFF"/>
                </a:solidFill>
                <a:latin typeface="Arial" charset="0"/>
              </a:rPr>
              <a:t>I’m </a:t>
            </a:r>
            <a:r>
              <a:rPr lang="en-US" sz="1600" b="1" dirty="0" smtClean="0">
                <a:solidFill>
                  <a:srgbClr val="FFFFFF"/>
                </a:solidFill>
                <a:latin typeface="Arial" charset="0"/>
              </a:rPr>
              <a:t>struggling. </a:t>
            </a:r>
            <a:r>
              <a:rPr lang="en-US" sz="1600" b="1" dirty="0">
                <a:solidFill>
                  <a:srgbClr val="FFFFFF"/>
                </a:solidFill>
                <a:latin typeface="Arial" charset="0"/>
              </a:rPr>
              <a:t>I made it harder on myself.  My family told me ‘do what you have to do to take that next step.’  I didn’t do that.  I rebelled and I was failing classes.  I didn’t get the basic skills I should have had when I got to college and it was harder for me.” </a:t>
            </a:r>
            <a:endParaRPr lang="en-US" sz="1600" b="1" dirty="0" smtClean="0">
              <a:solidFill>
                <a:srgbClr val="FFFFFF"/>
              </a:solidFill>
              <a:latin typeface="Arial" charset="0"/>
            </a:endParaRPr>
          </a:p>
        </p:txBody>
      </p:sp>
      <p:sp>
        <p:nvSpPr>
          <p:cNvPr id="7" name="TextBox 6"/>
          <p:cNvSpPr txBox="1"/>
          <p:nvPr/>
        </p:nvSpPr>
        <p:spPr>
          <a:xfrm>
            <a:off x="1938765" y="3097824"/>
            <a:ext cx="2768278" cy="523220"/>
          </a:xfrm>
          <a:prstGeom prst="rect">
            <a:avLst/>
          </a:prstGeom>
          <a:noFill/>
        </p:spPr>
        <p:txBody>
          <a:bodyPr wrap="square" rtlCol="0">
            <a:spAutoFit/>
          </a:bodyPr>
          <a:lstStyle/>
          <a:p>
            <a:pPr fontAlgn="base">
              <a:spcBef>
                <a:spcPct val="0"/>
              </a:spcBef>
              <a:spcAft>
                <a:spcPct val="0"/>
              </a:spcAft>
            </a:pPr>
            <a:r>
              <a:rPr lang="en-US" sz="1400" dirty="0">
                <a:solidFill>
                  <a:srgbClr val="000000"/>
                </a:solidFill>
                <a:latin typeface="Arial" charset="0"/>
              </a:rPr>
              <a:t>Female, New Orleans, </a:t>
            </a:r>
            <a:endParaRPr lang="en-US" sz="1400" dirty="0" smtClean="0">
              <a:solidFill>
                <a:srgbClr val="000000"/>
              </a:solidFill>
              <a:latin typeface="Arial" charset="0"/>
            </a:endParaRPr>
          </a:p>
          <a:p>
            <a:pPr fontAlgn="base">
              <a:spcBef>
                <a:spcPct val="0"/>
              </a:spcBef>
              <a:spcAft>
                <a:spcPct val="0"/>
              </a:spcAft>
            </a:pPr>
            <a:r>
              <a:rPr lang="en-US" sz="1400" dirty="0" smtClean="0">
                <a:solidFill>
                  <a:srgbClr val="000000"/>
                </a:solidFill>
                <a:latin typeface="Arial" charset="0"/>
              </a:rPr>
              <a:t>2-Year </a:t>
            </a:r>
            <a:r>
              <a:rPr lang="en-US" sz="1400" dirty="0">
                <a:solidFill>
                  <a:srgbClr val="000000"/>
                </a:solidFill>
                <a:latin typeface="Arial" charset="0"/>
              </a:rPr>
              <a:t>College Student</a:t>
            </a:r>
          </a:p>
        </p:txBody>
      </p:sp>
      <p:sp>
        <p:nvSpPr>
          <p:cNvPr id="8" name="TextBox 7"/>
          <p:cNvSpPr txBox="1"/>
          <p:nvPr/>
        </p:nvSpPr>
        <p:spPr>
          <a:xfrm>
            <a:off x="4060789" y="5836003"/>
            <a:ext cx="2768278" cy="523220"/>
          </a:xfrm>
          <a:prstGeom prst="rect">
            <a:avLst/>
          </a:prstGeom>
          <a:noFill/>
        </p:spPr>
        <p:txBody>
          <a:bodyPr wrap="square" rtlCol="0">
            <a:spAutoFit/>
          </a:bodyPr>
          <a:lstStyle/>
          <a:p>
            <a:pPr fontAlgn="base">
              <a:spcBef>
                <a:spcPct val="0"/>
              </a:spcBef>
              <a:spcAft>
                <a:spcPct val="0"/>
              </a:spcAft>
            </a:pPr>
            <a:r>
              <a:rPr lang="en-US" sz="1400" dirty="0">
                <a:solidFill>
                  <a:srgbClr val="000000"/>
                </a:solidFill>
                <a:latin typeface="Arial" charset="0"/>
              </a:rPr>
              <a:t>Male, New Orleans, </a:t>
            </a:r>
            <a:endParaRPr lang="en-US" sz="1400" dirty="0" smtClean="0">
              <a:solidFill>
                <a:srgbClr val="000000"/>
              </a:solidFill>
              <a:latin typeface="Arial" charset="0"/>
            </a:endParaRPr>
          </a:p>
          <a:p>
            <a:pPr fontAlgn="base">
              <a:spcBef>
                <a:spcPct val="0"/>
              </a:spcBef>
              <a:spcAft>
                <a:spcPct val="0"/>
              </a:spcAft>
            </a:pPr>
            <a:r>
              <a:rPr lang="en-US" sz="1400" dirty="0" smtClean="0">
                <a:solidFill>
                  <a:srgbClr val="000000"/>
                </a:solidFill>
                <a:latin typeface="Arial" charset="0"/>
              </a:rPr>
              <a:t>2-Year </a:t>
            </a:r>
            <a:r>
              <a:rPr lang="en-US" sz="1400" dirty="0">
                <a:solidFill>
                  <a:srgbClr val="000000"/>
                </a:solidFill>
                <a:latin typeface="Arial" charset="0"/>
              </a:rPr>
              <a:t>College Student</a:t>
            </a:r>
          </a:p>
        </p:txBody>
      </p:sp>
      <p:sp>
        <p:nvSpPr>
          <p:cNvPr id="9" name="TextBox 8"/>
          <p:cNvSpPr txBox="1"/>
          <p:nvPr/>
        </p:nvSpPr>
        <p:spPr>
          <a:xfrm>
            <a:off x="6445172" y="3102418"/>
            <a:ext cx="2768278" cy="523220"/>
          </a:xfrm>
          <a:prstGeom prst="rect">
            <a:avLst/>
          </a:prstGeom>
          <a:noFill/>
        </p:spPr>
        <p:txBody>
          <a:bodyPr wrap="square" rtlCol="0">
            <a:spAutoFit/>
          </a:bodyPr>
          <a:lstStyle/>
          <a:p>
            <a:pPr fontAlgn="base">
              <a:spcBef>
                <a:spcPct val="0"/>
              </a:spcBef>
              <a:spcAft>
                <a:spcPct val="0"/>
              </a:spcAft>
            </a:pPr>
            <a:r>
              <a:rPr lang="en-US" sz="1400" dirty="0">
                <a:solidFill>
                  <a:srgbClr val="000000"/>
                </a:solidFill>
                <a:latin typeface="Arial" charset="0"/>
              </a:rPr>
              <a:t>Female, New Orleans, </a:t>
            </a:r>
            <a:endParaRPr lang="en-US" sz="1400" dirty="0" smtClean="0">
              <a:solidFill>
                <a:srgbClr val="000000"/>
              </a:solidFill>
              <a:latin typeface="Arial" charset="0"/>
            </a:endParaRPr>
          </a:p>
          <a:p>
            <a:pPr fontAlgn="base">
              <a:spcBef>
                <a:spcPct val="0"/>
              </a:spcBef>
              <a:spcAft>
                <a:spcPct val="0"/>
              </a:spcAft>
            </a:pPr>
            <a:r>
              <a:rPr lang="en-US" sz="1400" dirty="0" smtClean="0">
                <a:solidFill>
                  <a:srgbClr val="000000"/>
                </a:solidFill>
                <a:latin typeface="Arial" charset="0"/>
              </a:rPr>
              <a:t>2-Year </a:t>
            </a:r>
            <a:r>
              <a:rPr lang="en-US" sz="1400" dirty="0">
                <a:solidFill>
                  <a:srgbClr val="000000"/>
                </a:solidFill>
                <a:latin typeface="Arial" charset="0"/>
              </a:rPr>
              <a:t>College Student</a:t>
            </a:r>
          </a:p>
        </p:txBody>
      </p:sp>
    </p:spTree>
    <p:extLst>
      <p:ext uri="{BB962C8B-B14F-4D97-AF65-F5344CB8AC3E}">
        <p14:creationId xmlns:p14="http://schemas.microsoft.com/office/powerpoint/2010/main" val="2214036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5990" y="2538843"/>
            <a:ext cx="7972021" cy="1362075"/>
          </a:xfrm>
        </p:spPr>
        <p:txBody>
          <a:bodyPr/>
          <a:lstStyle/>
          <a:p>
            <a:pPr algn="ctr">
              <a:lnSpc>
                <a:spcPct val="100000"/>
              </a:lnSpc>
            </a:pPr>
            <a:r>
              <a:rPr lang="en-US" dirty="0" smtClean="0">
                <a:solidFill>
                  <a:schemeClr val="accent1">
                    <a:lumMod val="50000"/>
                  </a:schemeClr>
                </a:solidFill>
              </a:rPr>
              <a:t>Potential Solutions Exist.</a:t>
            </a:r>
            <a:endParaRPr lang="en-US" dirty="0">
              <a:solidFill>
                <a:schemeClr val="accent1">
                  <a:lumMod val="50000"/>
                </a:schemeClr>
              </a:solidFill>
            </a:endParaRP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14</a:t>
            </a:fld>
            <a:endParaRPr lang="en-US" dirty="0">
              <a:solidFill>
                <a:srgbClr val="FFFFFF">
                  <a:lumMod val="95000"/>
                </a:srgbClr>
              </a:solidFill>
            </a:endParaRPr>
          </a:p>
        </p:txBody>
      </p:sp>
    </p:spTree>
    <p:extLst>
      <p:ext uri="{BB962C8B-B14F-4D97-AF65-F5344CB8AC3E}">
        <p14:creationId xmlns:p14="http://schemas.microsoft.com/office/powerpoint/2010/main" val="14108354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58" y="292099"/>
            <a:ext cx="8122214" cy="1143000"/>
          </a:xfrm>
        </p:spPr>
        <p:txBody>
          <a:bodyPr/>
          <a:lstStyle/>
          <a:p>
            <a:r>
              <a:rPr lang="en-US" dirty="0" smtClean="0"/>
              <a:t>Most say they would </a:t>
            </a:r>
            <a:r>
              <a:rPr lang="en-US" dirty="0"/>
              <a:t>have worked </a:t>
            </a:r>
            <a:r>
              <a:rPr lang="en-US" dirty="0" smtClean="0"/>
              <a:t>harder </a:t>
            </a:r>
            <a:r>
              <a:rPr lang="en-US" dirty="0"/>
              <a:t>if </a:t>
            </a:r>
            <a:r>
              <a:rPr lang="en-US" dirty="0" smtClean="0"/>
              <a:t>expectations </a:t>
            </a:r>
            <a:r>
              <a:rPr lang="en-US" dirty="0"/>
              <a:t>had been </a:t>
            </a:r>
            <a:r>
              <a:rPr lang="en-US" dirty="0" smtClean="0"/>
              <a:t>higher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9082909"/>
              </p:ext>
            </p:extLst>
          </p:nvPr>
        </p:nvGraphicFramePr>
        <p:xfrm>
          <a:off x="649486" y="2222244"/>
          <a:ext cx="4327302" cy="403108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15</a:t>
            </a:fld>
            <a:endParaRPr lang="en-US">
              <a:solidFill>
                <a:srgbClr val="FFFFFF">
                  <a:lumMod val="95000"/>
                </a:srgbClr>
              </a:solidFill>
            </a:endParaRPr>
          </a:p>
        </p:txBody>
      </p:sp>
      <p:sp>
        <p:nvSpPr>
          <p:cNvPr id="6" name="TextBox 5"/>
          <p:cNvSpPr txBox="1"/>
          <p:nvPr/>
        </p:nvSpPr>
        <p:spPr>
          <a:xfrm>
            <a:off x="310082" y="1380465"/>
            <a:ext cx="8523837" cy="646331"/>
          </a:xfrm>
          <a:prstGeom prst="rect">
            <a:avLst/>
          </a:prstGeom>
          <a:noFill/>
        </p:spPr>
        <p:txBody>
          <a:bodyPr wrap="square" rtlCol="0">
            <a:spAutoFit/>
          </a:bodyPr>
          <a:lstStyle/>
          <a:p>
            <a:pPr fontAlgn="base">
              <a:spcBef>
                <a:spcPct val="0"/>
              </a:spcBef>
              <a:spcAft>
                <a:spcPct val="0"/>
              </a:spcAft>
            </a:pPr>
            <a:r>
              <a:rPr lang="en-US" i="1" dirty="0">
                <a:solidFill>
                  <a:srgbClr val="000000">
                    <a:lumMod val="65000"/>
                    <a:lumOff val="35000"/>
                  </a:srgbClr>
                </a:solidFill>
                <a:latin typeface="Arial" charset="0"/>
              </a:rPr>
              <a:t>If my high school had demanded </a:t>
            </a:r>
            <a:r>
              <a:rPr lang="en-US" i="1" dirty="0" smtClean="0">
                <a:solidFill>
                  <a:srgbClr val="000000">
                    <a:lumMod val="65000"/>
                    <a:lumOff val="35000"/>
                  </a:srgbClr>
                </a:solidFill>
                <a:latin typeface="Arial" charset="0"/>
              </a:rPr>
              <a:t>more, </a:t>
            </a:r>
            <a:r>
              <a:rPr lang="en-US" i="1" dirty="0">
                <a:solidFill>
                  <a:srgbClr val="000000">
                    <a:lumMod val="65000"/>
                    <a:lumOff val="35000"/>
                  </a:srgbClr>
                </a:solidFill>
                <a:latin typeface="Arial" charset="0"/>
              </a:rPr>
              <a:t>set higher academic standards, and raised </a:t>
            </a:r>
            <a:r>
              <a:rPr lang="en-US" i="1" dirty="0" smtClean="0">
                <a:solidFill>
                  <a:srgbClr val="000000">
                    <a:lumMod val="65000"/>
                    <a:lumOff val="35000"/>
                  </a:srgbClr>
                </a:solidFill>
                <a:latin typeface="Arial" charset="0"/>
              </a:rPr>
              <a:t>expectations </a:t>
            </a:r>
            <a:r>
              <a:rPr lang="en-US" i="1" dirty="0">
                <a:solidFill>
                  <a:srgbClr val="000000">
                    <a:lumMod val="65000"/>
                    <a:lumOff val="35000"/>
                  </a:srgbClr>
                </a:solidFill>
                <a:latin typeface="Arial" charset="0"/>
              </a:rPr>
              <a:t>of </a:t>
            </a:r>
            <a:r>
              <a:rPr lang="en-US" i="1" dirty="0" smtClean="0">
                <a:solidFill>
                  <a:srgbClr val="000000">
                    <a:lumMod val="65000"/>
                    <a:lumOff val="35000"/>
                  </a:srgbClr>
                </a:solidFill>
                <a:latin typeface="Arial" charset="0"/>
              </a:rPr>
              <a:t>the course </a:t>
            </a:r>
            <a:r>
              <a:rPr lang="en-US" i="1" dirty="0">
                <a:solidFill>
                  <a:srgbClr val="000000">
                    <a:lumMod val="65000"/>
                    <a:lumOff val="35000"/>
                  </a:srgbClr>
                </a:solidFill>
                <a:latin typeface="Arial" charset="0"/>
              </a:rPr>
              <a:t>work and studying </a:t>
            </a:r>
            <a:r>
              <a:rPr lang="en-US" i="1" dirty="0" smtClean="0">
                <a:solidFill>
                  <a:srgbClr val="000000">
                    <a:lumMod val="65000"/>
                    <a:lumOff val="35000"/>
                  </a:srgbClr>
                </a:solidFill>
                <a:latin typeface="Arial" charset="0"/>
              </a:rPr>
              <a:t>necessary </a:t>
            </a:r>
            <a:r>
              <a:rPr lang="en-US" i="1" dirty="0">
                <a:solidFill>
                  <a:srgbClr val="000000">
                    <a:lumMod val="65000"/>
                    <a:lumOff val="35000"/>
                  </a:srgbClr>
                </a:solidFill>
                <a:latin typeface="Arial" charset="0"/>
              </a:rPr>
              <a:t>to earn a diploma:</a:t>
            </a:r>
          </a:p>
        </p:txBody>
      </p:sp>
      <p:sp>
        <p:nvSpPr>
          <p:cNvPr id="7" name="TextBox 6"/>
          <p:cNvSpPr txBox="1"/>
          <p:nvPr/>
        </p:nvSpPr>
        <p:spPr>
          <a:xfrm>
            <a:off x="907280" y="5937817"/>
            <a:ext cx="1774845" cy="528350"/>
          </a:xfrm>
          <a:prstGeom prst="rect">
            <a:avLst/>
          </a:prstGeom>
          <a:noFill/>
        </p:spPr>
        <p:txBody>
          <a:bodyPr wrap="none" rtlCol="0">
            <a:spAutoFit/>
          </a:bodyPr>
          <a:lstStyle/>
          <a:p>
            <a:pPr algn="ctr" fontAlgn="base">
              <a:lnSpc>
                <a:spcPts val="1700"/>
              </a:lnSpc>
              <a:spcBef>
                <a:spcPct val="0"/>
              </a:spcBef>
              <a:spcAft>
                <a:spcPct val="0"/>
              </a:spcAft>
            </a:pPr>
            <a:r>
              <a:rPr lang="en-US" b="1" dirty="0" smtClean="0">
                <a:solidFill>
                  <a:srgbClr val="000000"/>
                </a:solidFill>
                <a:latin typeface="Arial" charset="0"/>
              </a:rPr>
              <a:t>I would have </a:t>
            </a:r>
            <a:br>
              <a:rPr lang="en-US" b="1" dirty="0" smtClean="0">
                <a:solidFill>
                  <a:srgbClr val="000000"/>
                </a:solidFill>
                <a:latin typeface="Arial" charset="0"/>
              </a:rPr>
            </a:br>
            <a:r>
              <a:rPr lang="en-US" b="1" dirty="0" smtClean="0">
                <a:solidFill>
                  <a:srgbClr val="000000"/>
                </a:solidFill>
                <a:latin typeface="Arial" charset="0"/>
              </a:rPr>
              <a:t>worked harder</a:t>
            </a:r>
            <a:endParaRPr lang="en-US" b="1" dirty="0">
              <a:solidFill>
                <a:srgbClr val="000000"/>
              </a:solidFill>
              <a:latin typeface="Arial" charset="0"/>
            </a:endParaRPr>
          </a:p>
        </p:txBody>
      </p:sp>
      <p:sp>
        <p:nvSpPr>
          <p:cNvPr id="8" name="TextBox 7"/>
          <p:cNvSpPr txBox="1"/>
          <p:nvPr/>
        </p:nvSpPr>
        <p:spPr>
          <a:xfrm>
            <a:off x="1201508" y="4544963"/>
            <a:ext cx="1263661" cy="1400383"/>
          </a:xfrm>
          <a:prstGeom prst="rect">
            <a:avLst/>
          </a:prstGeom>
          <a:noFill/>
        </p:spPr>
        <p:txBody>
          <a:bodyPr wrap="square" rtlCol="0">
            <a:spAutoFit/>
          </a:bodyPr>
          <a:lstStyle/>
          <a:p>
            <a:pPr algn="ctr" fontAlgn="base">
              <a:lnSpc>
                <a:spcPts val="1700"/>
              </a:lnSpc>
              <a:spcBef>
                <a:spcPct val="0"/>
              </a:spcBef>
              <a:spcAft>
                <a:spcPct val="0"/>
              </a:spcAft>
            </a:pPr>
            <a:r>
              <a:rPr lang="en-US" sz="1400" b="1" dirty="0" smtClean="0">
                <a:solidFill>
                  <a:srgbClr val="FFFFFF"/>
                </a:solidFill>
                <a:latin typeface="Arial" charset="0"/>
              </a:rPr>
              <a:t>45%</a:t>
            </a:r>
          </a:p>
          <a:p>
            <a:pPr algn="ctr" fontAlgn="base">
              <a:lnSpc>
                <a:spcPts val="1700"/>
              </a:lnSpc>
              <a:spcBef>
                <a:spcPct val="0"/>
              </a:spcBef>
              <a:spcAft>
                <a:spcPct val="0"/>
              </a:spcAft>
            </a:pPr>
            <a:r>
              <a:rPr lang="en-US" sz="1400" b="1" dirty="0" smtClean="0">
                <a:solidFill>
                  <a:srgbClr val="FFFFFF"/>
                </a:solidFill>
                <a:latin typeface="Arial" charset="0"/>
              </a:rPr>
              <a:t>CERTAIN</a:t>
            </a:r>
            <a:br>
              <a:rPr lang="en-US" sz="1400" b="1" dirty="0" smtClean="0">
                <a:solidFill>
                  <a:srgbClr val="FFFFFF"/>
                </a:solidFill>
                <a:latin typeface="Arial" charset="0"/>
              </a:rPr>
            </a:br>
            <a:r>
              <a:rPr lang="en-US" sz="1400" b="1" dirty="0" smtClean="0">
                <a:solidFill>
                  <a:srgbClr val="FFFFFF"/>
                </a:solidFill>
                <a:latin typeface="Arial" charset="0"/>
              </a:rPr>
              <a:t>I would </a:t>
            </a:r>
            <a:br>
              <a:rPr lang="en-US" sz="1400" b="1" dirty="0" smtClean="0">
                <a:solidFill>
                  <a:srgbClr val="FFFFFF"/>
                </a:solidFill>
                <a:latin typeface="Arial" charset="0"/>
              </a:rPr>
            </a:br>
            <a:r>
              <a:rPr lang="en-US" sz="1400" b="1" dirty="0" smtClean="0">
                <a:solidFill>
                  <a:srgbClr val="FFFFFF"/>
                </a:solidFill>
                <a:latin typeface="Arial" charset="0"/>
              </a:rPr>
              <a:t>have </a:t>
            </a:r>
            <a:br>
              <a:rPr lang="en-US" sz="1400" b="1" dirty="0" smtClean="0">
                <a:solidFill>
                  <a:srgbClr val="FFFFFF"/>
                </a:solidFill>
                <a:latin typeface="Arial" charset="0"/>
              </a:rPr>
            </a:br>
            <a:r>
              <a:rPr lang="en-US" sz="1400" b="1" dirty="0" smtClean="0">
                <a:solidFill>
                  <a:srgbClr val="FFFFFF"/>
                </a:solidFill>
                <a:latin typeface="Arial" charset="0"/>
              </a:rPr>
              <a:t>worked harder</a:t>
            </a:r>
          </a:p>
        </p:txBody>
      </p:sp>
      <p:sp>
        <p:nvSpPr>
          <p:cNvPr id="9" name="TextBox 8"/>
          <p:cNvSpPr txBox="1"/>
          <p:nvPr/>
        </p:nvSpPr>
        <p:spPr>
          <a:xfrm>
            <a:off x="1752727" y="2677318"/>
            <a:ext cx="646331" cy="310341"/>
          </a:xfrm>
          <a:prstGeom prst="rect">
            <a:avLst/>
          </a:prstGeom>
          <a:noFill/>
        </p:spPr>
        <p:txBody>
          <a:bodyPr wrap="none" rtlCol="0">
            <a:spAutoFit/>
          </a:bodyPr>
          <a:lstStyle/>
          <a:p>
            <a:pPr algn="ctr" fontAlgn="base">
              <a:lnSpc>
                <a:spcPts val="1700"/>
              </a:lnSpc>
              <a:spcBef>
                <a:spcPct val="0"/>
              </a:spcBef>
              <a:spcAft>
                <a:spcPct val="0"/>
              </a:spcAft>
            </a:pPr>
            <a:r>
              <a:rPr lang="en-US" b="1" dirty="0" smtClean="0">
                <a:solidFill>
                  <a:srgbClr val="000000"/>
                </a:solidFill>
                <a:latin typeface="Arial" charset="0"/>
              </a:rPr>
              <a:t>87%</a:t>
            </a:r>
            <a:endParaRPr lang="en-US" b="1" dirty="0">
              <a:solidFill>
                <a:srgbClr val="000000"/>
              </a:solidFill>
              <a:latin typeface="Arial" charset="0"/>
            </a:endParaRPr>
          </a:p>
        </p:txBody>
      </p:sp>
      <p:sp>
        <p:nvSpPr>
          <p:cNvPr id="10" name="TextBox 9"/>
          <p:cNvSpPr txBox="1"/>
          <p:nvPr/>
        </p:nvSpPr>
        <p:spPr>
          <a:xfrm>
            <a:off x="2620165" y="5937817"/>
            <a:ext cx="2056973" cy="528350"/>
          </a:xfrm>
          <a:prstGeom prst="rect">
            <a:avLst/>
          </a:prstGeom>
          <a:noFill/>
        </p:spPr>
        <p:txBody>
          <a:bodyPr wrap="none" rtlCol="0">
            <a:spAutoFit/>
          </a:bodyPr>
          <a:lstStyle/>
          <a:p>
            <a:pPr algn="ctr" fontAlgn="base">
              <a:lnSpc>
                <a:spcPts val="1700"/>
              </a:lnSpc>
              <a:spcBef>
                <a:spcPct val="0"/>
              </a:spcBef>
              <a:spcAft>
                <a:spcPct val="0"/>
              </a:spcAft>
            </a:pPr>
            <a:r>
              <a:rPr lang="en-US" b="1" dirty="0" smtClean="0">
                <a:solidFill>
                  <a:srgbClr val="000000"/>
                </a:solidFill>
                <a:latin typeface="Arial" charset="0"/>
              </a:rPr>
              <a:t>I would not have </a:t>
            </a:r>
            <a:br>
              <a:rPr lang="en-US" b="1" dirty="0" smtClean="0">
                <a:solidFill>
                  <a:srgbClr val="000000"/>
                </a:solidFill>
                <a:latin typeface="Arial" charset="0"/>
              </a:rPr>
            </a:br>
            <a:r>
              <a:rPr lang="en-US" b="1" dirty="0" smtClean="0">
                <a:solidFill>
                  <a:srgbClr val="000000"/>
                </a:solidFill>
                <a:latin typeface="Arial" charset="0"/>
              </a:rPr>
              <a:t>worked harder</a:t>
            </a:r>
            <a:endParaRPr lang="en-US" b="1" dirty="0">
              <a:solidFill>
                <a:srgbClr val="000000"/>
              </a:solidFill>
              <a:latin typeface="Arial" charset="0"/>
            </a:endParaRPr>
          </a:p>
        </p:txBody>
      </p:sp>
      <p:sp>
        <p:nvSpPr>
          <p:cNvPr id="13" name="TextBox 12"/>
          <p:cNvSpPr txBox="1"/>
          <p:nvPr/>
        </p:nvSpPr>
        <p:spPr>
          <a:xfrm>
            <a:off x="1259985" y="2162126"/>
            <a:ext cx="3193963" cy="338554"/>
          </a:xfrm>
          <a:prstGeom prst="rect">
            <a:avLst/>
          </a:prstGeom>
          <a:noFill/>
        </p:spPr>
        <p:txBody>
          <a:bodyPr wrap="square" rtlCol="0">
            <a:spAutoFit/>
          </a:bodyPr>
          <a:lstStyle/>
          <a:p>
            <a:pPr algn="ctr" fontAlgn="base">
              <a:spcBef>
                <a:spcPct val="0"/>
              </a:spcBef>
              <a:spcAft>
                <a:spcPct val="0"/>
              </a:spcAft>
            </a:pPr>
            <a:r>
              <a:rPr lang="en-US" sz="1600" i="1" dirty="0" smtClean="0">
                <a:solidFill>
                  <a:srgbClr val="000000"/>
                </a:solidFill>
                <a:latin typeface="Arial" charset="0"/>
              </a:rPr>
              <a:t>All high school graduates</a:t>
            </a:r>
            <a:endParaRPr lang="en-US" sz="1600" i="1" dirty="0">
              <a:solidFill>
                <a:srgbClr val="000000"/>
              </a:solidFill>
              <a:latin typeface="Arial" charset="0"/>
            </a:endParaRPr>
          </a:p>
        </p:txBody>
      </p:sp>
      <p:grpSp>
        <p:nvGrpSpPr>
          <p:cNvPr id="17" name="Group 16"/>
          <p:cNvGrpSpPr/>
          <p:nvPr/>
        </p:nvGrpSpPr>
        <p:grpSpPr>
          <a:xfrm>
            <a:off x="5074279" y="2265158"/>
            <a:ext cx="3953811" cy="4077266"/>
            <a:chOff x="4945489" y="2342432"/>
            <a:chExt cx="3953811" cy="4077266"/>
          </a:xfrm>
        </p:grpSpPr>
        <p:sp>
          <p:nvSpPr>
            <p:cNvPr id="11" name="TextBox 10"/>
            <p:cNvSpPr txBox="1"/>
            <p:nvPr/>
          </p:nvSpPr>
          <p:spPr>
            <a:xfrm>
              <a:off x="5101651" y="2386034"/>
              <a:ext cx="3578708" cy="528350"/>
            </a:xfrm>
            <a:prstGeom prst="rect">
              <a:avLst/>
            </a:prstGeom>
            <a:noFill/>
          </p:spPr>
          <p:txBody>
            <a:bodyPr wrap="square" rtlCol="0">
              <a:spAutoFit/>
            </a:bodyPr>
            <a:lstStyle/>
            <a:p>
              <a:pPr fontAlgn="base">
                <a:lnSpc>
                  <a:spcPts val="1700"/>
                </a:lnSpc>
                <a:spcBef>
                  <a:spcPct val="0"/>
                </a:spcBef>
                <a:spcAft>
                  <a:spcPct val="0"/>
                </a:spcAft>
              </a:pPr>
              <a:r>
                <a:rPr lang="en-US" sz="1600" b="1" i="1" dirty="0" smtClean="0">
                  <a:solidFill>
                    <a:srgbClr val="000000"/>
                  </a:solidFill>
                  <a:latin typeface="Arial" charset="0"/>
                </a:rPr>
                <a:t>I am CERTAIN I would have worked harder:</a:t>
              </a:r>
              <a:endParaRPr lang="en-US" sz="1600" b="1" i="1" dirty="0">
                <a:solidFill>
                  <a:srgbClr val="000000"/>
                </a:solidFill>
                <a:latin typeface="Arial" charset="0"/>
              </a:endParaRPr>
            </a:p>
          </p:txBody>
        </p:sp>
        <p:sp>
          <p:nvSpPr>
            <p:cNvPr id="14" name="TextBox 13"/>
            <p:cNvSpPr txBox="1"/>
            <p:nvPr/>
          </p:nvSpPr>
          <p:spPr>
            <a:xfrm>
              <a:off x="5151549" y="2884627"/>
              <a:ext cx="2743201" cy="3477875"/>
            </a:xfrm>
            <a:prstGeom prst="rect">
              <a:avLst/>
            </a:prstGeom>
            <a:noFill/>
          </p:spPr>
          <p:txBody>
            <a:bodyPr wrap="square" rtlCol="0">
              <a:spAutoFit/>
            </a:bodyPr>
            <a:lstStyle/>
            <a:p>
              <a:pPr fontAlgn="base">
                <a:lnSpc>
                  <a:spcPts val="1800"/>
                </a:lnSpc>
                <a:spcBef>
                  <a:spcPts val="600"/>
                </a:spcBef>
                <a:spcAft>
                  <a:spcPct val="0"/>
                </a:spcAft>
              </a:pPr>
              <a:r>
                <a:rPr lang="en-US" sz="1600" dirty="0" smtClean="0">
                  <a:solidFill>
                    <a:srgbClr val="000000"/>
                  </a:solidFill>
                  <a:latin typeface="Arial" charset="0"/>
                </a:rPr>
                <a:t>Men</a:t>
              </a:r>
              <a:br>
                <a:rPr lang="en-US" sz="1600" dirty="0" smtClean="0">
                  <a:solidFill>
                    <a:srgbClr val="000000"/>
                  </a:solidFill>
                  <a:latin typeface="Arial" charset="0"/>
                </a:rPr>
              </a:br>
              <a:r>
                <a:rPr lang="en-US" sz="1600" dirty="0" smtClean="0">
                  <a:solidFill>
                    <a:srgbClr val="000000"/>
                  </a:solidFill>
                  <a:latin typeface="Arial" charset="0"/>
                </a:rPr>
                <a:t>Women</a:t>
              </a:r>
            </a:p>
            <a:p>
              <a:pPr fontAlgn="base">
                <a:lnSpc>
                  <a:spcPts val="1800"/>
                </a:lnSpc>
                <a:spcBef>
                  <a:spcPts val="600"/>
                </a:spcBef>
                <a:spcAft>
                  <a:spcPct val="0"/>
                </a:spcAft>
              </a:pPr>
              <a:r>
                <a:rPr lang="en-US" sz="1600" dirty="0" smtClean="0">
                  <a:solidFill>
                    <a:srgbClr val="000000"/>
                  </a:solidFill>
                  <a:latin typeface="Arial" charset="0"/>
                </a:rPr>
                <a:t>Whites</a:t>
              </a:r>
              <a:br>
                <a:rPr lang="en-US" sz="1600" dirty="0" smtClean="0">
                  <a:solidFill>
                    <a:srgbClr val="000000"/>
                  </a:solidFill>
                  <a:latin typeface="Arial" charset="0"/>
                </a:rPr>
              </a:br>
              <a:r>
                <a:rPr lang="en-US" sz="1600" dirty="0" smtClean="0">
                  <a:solidFill>
                    <a:srgbClr val="000000"/>
                  </a:solidFill>
                  <a:latin typeface="Arial" charset="0"/>
                </a:rPr>
                <a:t>African Americans</a:t>
              </a:r>
              <a:br>
                <a:rPr lang="en-US" sz="1600" dirty="0" smtClean="0">
                  <a:solidFill>
                    <a:srgbClr val="000000"/>
                  </a:solidFill>
                  <a:latin typeface="Arial" charset="0"/>
                </a:rPr>
              </a:br>
              <a:r>
                <a:rPr lang="en-US" sz="1600" dirty="0" smtClean="0">
                  <a:solidFill>
                    <a:srgbClr val="000000"/>
                  </a:solidFill>
                  <a:latin typeface="Arial" charset="0"/>
                </a:rPr>
                <a:t>Hispanics</a:t>
              </a:r>
            </a:p>
            <a:p>
              <a:pPr fontAlgn="base">
                <a:lnSpc>
                  <a:spcPts val="1800"/>
                </a:lnSpc>
                <a:spcBef>
                  <a:spcPts val="600"/>
                </a:spcBef>
                <a:spcAft>
                  <a:spcPct val="0"/>
                </a:spcAft>
              </a:pPr>
              <a:r>
                <a:rPr lang="en-US" sz="1600" dirty="0" smtClean="0">
                  <a:solidFill>
                    <a:srgbClr val="000000"/>
                  </a:solidFill>
                  <a:latin typeface="Arial" charset="0"/>
                </a:rPr>
                <a:t>All college students</a:t>
              </a:r>
              <a:br>
                <a:rPr lang="en-US" sz="1600" dirty="0" smtClean="0">
                  <a:solidFill>
                    <a:srgbClr val="000000"/>
                  </a:solidFill>
                  <a:latin typeface="Arial" charset="0"/>
                </a:rPr>
              </a:br>
              <a:r>
                <a:rPr lang="en-US" sz="1600" dirty="0" smtClean="0">
                  <a:solidFill>
                    <a:srgbClr val="000000"/>
                  </a:solidFill>
                  <a:latin typeface="Arial" charset="0"/>
                </a:rPr>
                <a:t>In two-year college</a:t>
              </a:r>
              <a:br>
                <a:rPr lang="en-US" sz="1600" dirty="0" smtClean="0">
                  <a:solidFill>
                    <a:srgbClr val="000000"/>
                  </a:solidFill>
                  <a:latin typeface="Arial" charset="0"/>
                </a:rPr>
              </a:br>
              <a:r>
                <a:rPr lang="en-US" sz="1600" dirty="0" smtClean="0">
                  <a:solidFill>
                    <a:srgbClr val="000000"/>
                  </a:solidFill>
                  <a:latin typeface="Arial" charset="0"/>
                </a:rPr>
                <a:t>In four-year college</a:t>
              </a:r>
            </a:p>
            <a:p>
              <a:pPr fontAlgn="base">
                <a:lnSpc>
                  <a:spcPts val="1800"/>
                </a:lnSpc>
                <a:spcBef>
                  <a:spcPts val="600"/>
                </a:spcBef>
                <a:spcAft>
                  <a:spcPct val="0"/>
                </a:spcAft>
              </a:pPr>
              <a:r>
                <a:rPr lang="en-US" sz="1600" dirty="0" smtClean="0">
                  <a:solidFill>
                    <a:srgbClr val="000000"/>
                  </a:solidFill>
                  <a:latin typeface="Arial" charset="0"/>
                </a:rPr>
                <a:t>Took remedial classes</a:t>
              </a:r>
            </a:p>
            <a:p>
              <a:pPr fontAlgn="base">
                <a:lnSpc>
                  <a:spcPts val="1800"/>
                </a:lnSpc>
                <a:spcBef>
                  <a:spcPts val="600"/>
                </a:spcBef>
                <a:spcAft>
                  <a:spcPct val="0"/>
                </a:spcAft>
              </a:pPr>
              <a:r>
                <a:rPr lang="en-US" sz="1600" dirty="0" smtClean="0">
                  <a:solidFill>
                    <a:srgbClr val="000000"/>
                  </a:solidFill>
                  <a:latin typeface="Arial" charset="0"/>
                </a:rPr>
                <a:t>No college</a:t>
              </a:r>
              <a:br>
                <a:rPr lang="en-US" sz="1600" dirty="0" smtClean="0">
                  <a:solidFill>
                    <a:srgbClr val="000000"/>
                  </a:solidFill>
                  <a:latin typeface="Arial" charset="0"/>
                </a:rPr>
              </a:br>
              <a:r>
                <a:rPr lang="en-US" sz="1600" dirty="0" smtClean="0">
                  <a:solidFill>
                    <a:srgbClr val="000000"/>
                  </a:solidFill>
                  <a:latin typeface="Arial" charset="0"/>
                </a:rPr>
                <a:t>Some college/dropped out</a:t>
              </a:r>
            </a:p>
            <a:p>
              <a:pPr fontAlgn="base">
                <a:lnSpc>
                  <a:spcPts val="1800"/>
                </a:lnSpc>
                <a:spcBef>
                  <a:spcPts val="600"/>
                </a:spcBef>
                <a:spcAft>
                  <a:spcPct val="0"/>
                </a:spcAft>
              </a:pPr>
              <a:r>
                <a:rPr lang="en-US" sz="1600" dirty="0" smtClean="0">
                  <a:solidFill>
                    <a:srgbClr val="000000"/>
                  </a:solidFill>
                  <a:latin typeface="Arial" charset="0"/>
                </a:rPr>
                <a:t>Extremely/very prepared</a:t>
              </a:r>
              <a:br>
                <a:rPr lang="en-US" sz="1600" dirty="0" smtClean="0">
                  <a:solidFill>
                    <a:srgbClr val="000000"/>
                  </a:solidFill>
                  <a:latin typeface="Arial" charset="0"/>
                </a:rPr>
              </a:br>
              <a:r>
                <a:rPr lang="en-US" sz="1600" dirty="0" smtClean="0">
                  <a:solidFill>
                    <a:srgbClr val="000000"/>
                  </a:solidFill>
                  <a:latin typeface="Arial" charset="0"/>
                </a:rPr>
                <a:t>Less prepared</a:t>
              </a:r>
              <a:endParaRPr lang="en-US" sz="1600" dirty="0">
                <a:solidFill>
                  <a:srgbClr val="000000"/>
                </a:solidFill>
                <a:latin typeface="Arial" charset="0"/>
              </a:endParaRPr>
            </a:p>
          </p:txBody>
        </p:sp>
        <p:sp>
          <p:nvSpPr>
            <p:cNvPr id="15" name="TextBox 14"/>
            <p:cNvSpPr txBox="1"/>
            <p:nvPr/>
          </p:nvSpPr>
          <p:spPr>
            <a:xfrm>
              <a:off x="7681170" y="2884627"/>
              <a:ext cx="1218130" cy="3477875"/>
            </a:xfrm>
            <a:prstGeom prst="rect">
              <a:avLst/>
            </a:prstGeom>
            <a:noFill/>
          </p:spPr>
          <p:txBody>
            <a:bodyPr wrap="square" rtlCol="0">
              <a:spAutoFit/>
            </a:bodyPr>
            <a:lstStyle/>
            <a:p>
              <a:pPr algn="ctr" fontAlgn="base">
                <a:lnSpc>
                  <a:spcPts val="1800"/>
                </a:lnSpc>
                <a:spcBef>
                  <a:spcPts val="600"/>
                </a:spcBef>
                <a:spcAft>
                  <a:spcPct val="0"/>
                </a:spcAft>
              </a:pPr>
              <a:r>
                <a:rPr lang="en-US" sz="1600" dirty="0" smtClean="0">
                  <a:solidFill>
                    <a:srgbClr val="000000"/>
                  </a:solidFill>
                  <a:latin typeface="Arial" charset="0"/>
                </a:rPr>
                <a:t>43%</a:t>
              </a:r>
              <a:br>
                <a:rPr lang="en-US" sz="1600" dirty="0" smtClean="0">
                  <a:solidFill>
                    <a:srgbClr val="000000"/>
                  </a:solidFill>
                  <a:latin typeface="Arial" charset="0"/>
                </a:rPr>
              </a:br>
              <a:r>
                <a:rPr lang="en-US" sz="1600" dirty="0" smtClean="0">
                  <a:solidFill>
                    <a:srgbClr val="000000"/>
                  </a:solidFill>
                  <a:latin typeface="Arial" charset="0"/>
                </a:rPr>
                <a:t>48%</a:t>
              </a:r>
            </a:p>
            <a:p>
              <a:pPr algn="ctr" fontAlgn="base">
                <a:lnSpc>
                  <a:spcPts val="1800"/>
                </a:lnSpc>
                <a:spcBef>
                  <a:spcPts val="600"/>
                </a:spcBef>
                <a:spcAft>
                  <a:spcPct val="0"/>
                </a:spcAft>
              </a:pPr>
              <a:r>
                <a:rPr lang="en-US" sz="1600" dirty="0" smtClean="0">
                  <a:solidFill>
                    <a:srgbClr val="000000"/>
                  </a:solidFill>
                  <a:latin typeface="Arial" charset="0"/>
                </a:rPr>
                <a:t>42%</a:t>
              </a:r>
              <a:br>
                <a:rPr lang="en-US" sz="1600" dirty="0" smtClean="0">
                  <a:solidFill>
                    <a:srgbClr val="000000"/>
                  </a:solidFill>
                  <a:latin typeface="Arial" charset="0"/>
                </a:rPr>
              </a:br>
              <a:r>
                <a:rPr lang="en-US" sz="1600" b="1" dirty="0" smtClean="0">
                  <a:solidFill>
                    <a:srgbClr val="004C99"/>
                  </a:solidFill>
                  <a:latin typeface="Arial" charset="0"/>
                </a:rPr>
                <a:t>53%</a:t>
              </a:r>
              <a:r>
                <a:rPr lang="en-US" sz="1600" b="1" dirty="0" smtClean="0">
                  <a:solidFill>
                    <a:srgbClr val="C00000"/>
                  </a:solidFill>
                  <a:latin typeface="Arial" charset="0"/>
                </a:rPr>
                <a:t/>
              </a:r>
              <a:br>
                <a:rPr lang="en-US" sz="1600" b="1" dirty="0" smtClean="0">
                  <a:solidFill>
                    <a:srgbClr val="C00000"/>
                  </a:solidFill>
                  <a:latin typeface="Arial" charset="0"/>
                </a:rPr>
              </a:br>
              <a:r>
                <a:rPr lang="en-US" sz="1600" b="1" dirty="0" smtClean="0">
                  <a:solidFill>
                    <a:srgbClr val="004C99"/>
                  </a:solidFill>
                  <a:latin typeface="Arial" charset="0"/>
                </a:rPr>
                <a:t>50</a:t>
              </a:r>
              <a:r>
                <a:rPr lang="en-US" sz="1600" b="1" dirty="0">
                  <a:solidFill>
                    <a:srgbClr val="004C99"/>
                  </a:solidFill>
                  <a:latin typeface="Arial" charset="0"/>
                </a:rPr>
                <a:t>%</a:t>
              </a:r>
            </a:p>
            <a:p>
              <a:pPr algn="ctr" fontAlgn="base">
                <a:lnSpc>
                  <a:spcPts val="1800"/>
                </a:lnSpc>
                <a:spcBef>
                  <a:spcPts val="600"/>
                </a:spcBef>
                <a:spcAft>
                  <a:spcPct val="0"/>
                </a:spcAft>
              </a:pPr>
              <a:r>
                <a:rPr lang="en-US" sz="1600" dirty="0" smtClean="0">
                  <a:solidFill>
                    <a:srgbClr val="000000"/>
                  </a:solidFill>
                  <a:latin typeface="Arial" charset="0"/>
                </a:rPr>
                <a:t>48%</a:t>
              </a:r>
              <a:br>
                <a:rPr lang="en-US" sz="1600" dirty="0" smtClean="0">
                  <a:solidFill>
                    <a:srgbClr val="000000"/>
                  </a:solidFill>
                  <a:latin typeface="Arial" charset="0"/>
                </a:rPr>
              </a:br>
              <a:r>
                <a:rPr lang="en-US" sz="1600" dirty="0" smtClean="0">
                  <a:solidFill>
                    <a:srgbClr val="000000"/>
                  </a:solidFill>
                  <a:latin typeface="Arial" charset="0"/>
                </a:rPr>
                <a:t>49%</a:t>
              </a:r>
              <a:br>
                <a:rPr lang="en-US" sz="1600" dirty="0" smtClean="0">
                  <a:solidFill>
                    <a:srgbClr val="000000"/>
                  </a:solidFill>
                  <a:latin typeface="Arial" charset="0"/>
                </a:rPr>
              </a:br>
              <a:r>
                <a:rPr lang="en-US" sz="1600" dirty="0" smtClean="0">
                  <a:solidFill>
                    <a:srgbClr val="000000"/>
                  </a:solidFill>
                  <a:latin typeface="Arial" charset="0"/>
                </a:rPr>
                <a:t>47%</a:t>
              </a:r>
            </a:p>
            <a:p>
              <a:pPr algn="ctr" fontAlgn="base">
                <a:lnSpc>
                  <a:spcPts val="1800"/>
                </a:lnSpc>
                <a:spcBef>
                  <a:spcPts val="600"/>
                </a:spcBef>
                <a:spcAft>
                  <a:spcPct val="0"/>
                </a:spcAft>
              </a:pPr>
              <a:r>
                <a:rPr lang="en-US" sz="1600" b="1" dirty="0" smtClean="0">
                  <a:solidFill>
                    <a:srgbClr val="004C99"/>
                  </a:solidFill>
                  <a:latin typeface="Arial" charset="0"/>
                </a:rPr>
                <a:t>54%</a:t>
              </a:r>
            </a:p>
            <a:p>
              <a:pPr algn="ctr" fontAlgn="base">
                <a:lnSpc>
                  <a:spcPts val="1800"/>
                </a:lnSpc>
                <a:spcBef>
                  <a:spcPts val="600"/>
                </a:spcBef>
                <a:spcAft>
                  <a:spcPct val="0"/>
                </a:spcAft>
              </a:pPr>
              <a:r>
                <a:rPr lang="en-US" sz="1600" dirty="0" smtClean="0">
                  <a:solidFill>
                    <a:srgbClr val="000000"/>
                  </a:solidFill>
                  <a:latin typeface="Arial" charset="0"/>
                </a:rPr>
                <a:t>39%</a:t>
              </a:r>
              <a:br>
                <a:rPr lang="en-US" sz="1600" dirty="0" smtClean="0">
                  <a:solidFill>
                    <a:srgbClr val="000000"/>
                  </a:solidFill>
                  <a:latin typeface="Arial" charset="0"/>
                </a:rPr>
              </a:br>
              <a:r>
                <a:rPr lang="en-US" sz="1600" dirty="0" smtClean="0">
                  <a:solidFill>
                    <a:srgbClr val="000000"/>
                  </a:solidFill>
                  <a:latin typeface="Arial" charset="0"/>
                </a:rPr>
                <a:t>45%</a:t>
              </a:r>
            </a:p>
            <a:p>
              <a:pPr algn="ctr" fontAlgn="base">
                <a:lnSpc>
                  <a:spcPts val="1800"/>
                </a:lnSpc>
                <a:spcBef>
                  <a:spcPts val="600"/>
                </a:spcBef>
                <a:spcAft>
                  <a:spcPct val="0"/>
                </a:spcAft>
              </a:pPr>
              <a:r>
                <a:rPr lang="en-US" sz="1600" b="1" dirty="0" smtClean="0">
                  <a:solidFill>
                    <a:srgbClr val="004C99"/>
                  </a:solidFill>
                  <a:latin typeface="Arial" charset="0"/>
                </a:rPr>
                <a:t>51%</a:t>
              </a:r>
              <a:r>
                <a:rPr lang="en-US" sz="1600" dirty="0" smtClean="0">
                  <a:solidFill>
                    <a:srgbClr val="004C99"/>
                  </a:solidFill>
                  <a:latin typeface="Arial" charset="0"/>
                </a:rPr>
                <a:t/>
              </a:r>
              <a:br>
                <a:rPr lang="en-US" sz="1600" dirty="0" smtClean="0">
                  <a:solidFill>
                    <a:srgbClr val="004C99"/>
                  </a:solidFill>
                  <a:latin typeface="Arial" charset="0"/>
                </a:rPr>
              </a:br>
              <a:r>
                <a:rPr lang="en-US" sz="1600" dirty="0" smtClean="0">
                  <a:solidFill>
                    <a:srgbClr val="000000"/>
                  </a:solidFill>
                  <a:latin typeface="Arial" charset="0"/>
                </a:rPr>
                <a:t>39%</a:t>
              </a:r>
              <a:endParaRPr lang="en-US" sz="1600" dirty="0">
                <a:solidFill>
                  <a:srgbClr val="000000"/>
                </a:solidFill>
                <a:latin typeface="Arial" charset="0"/>
              </a:endParaRPr>
            </a:p>
          </p:txBody>
        </p:sp>
        <p:sp>
          <p:nvSpPr>
            <p:cNvPr id="16" name="Rectangle 15"/>
            <p:cNvSpPr/>
            <p:nvPr/>
          </p:nvSpPr>
          <p:spPr bwMode="auto">
            <a:xfrm>
              <a:off x="4945489" y="2342432"/>
              <a:ext cx="3889420" cy="4077266"/>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400" smtClean="0">
                <a:solidFill>
                  <a:srgbClr val="000000"/>
                </a:solidFill>
                <a:latin typeface="Arial" charset="0"/>
              </a:endParaRPr>
            </a:p>
          </p:txBody>
        </p:sp>
      </p:grpSp>
    </p:spTree>
    <p:extLst>
      <p:ext uri="{BB962C8B-B14F-4D97-AF65-F5344CB8AC3E}">
        <p14:creationId xmlns:p14="http://schemas.microsoft.com/office/powerpoint/2010/main" val="384244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6" y="396209"/>
            <a:ext cx="8579985" cy="984017"/>
          </a:xfrm>
        </p:spPr>
        <p:txBody>
          <a:bodyPr/>
          <a:lstStyle/>
          <a:p>
            <a:pPr algn="just"/>
            <a:r>
              <a:rPr lang="en-US" dirty="0" smtClean="0"/>
              <a:t>Those who experienced higher expectations feel better prepared</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16</a:t>
            </a:fld>
            <a:endParaRPr lang="en-US" dirty="0">
              <a:solidFill>
                <a:srgbClr val="FFFFFF">
                  <a:lumMod val="95000"/>
                </a:srgbClr>
              </a:solidFill>
            </a:endParaRPr>
          </a:p>
        </p:txBody>
      </p:sp>
      <p:sp>
        <p:nvSpPr>
          <p:cNvPr id="6" name="TextBox 5"/>
          <p:cNvSpPr txBox="1"/>
          <p:nvPr/>
        </p:nvSpPr>
        <p:spPr>
          <a:xfrm>
            <a:off x="198830" y="1281631"/>
            <a:ext cx="8558803" cy="707886"/>
          </a:xfrm>
          <a:prstGeom prst="rect">
            <a:avLst/>
          </a:prstGeom>
          <a:noFill/>
          <a:ln>
            <a:noFill/>
          </a:ln>
        </p:spPr>
        <p:txBody>
          <a:bodyPr wrap="square" rtlCol="0">
            <a:spAutoFit/>
          </a:bodyPr>
          <a:lstStyle/>
          <a:p>
            <a:pPr fontAlgn="base">
              <a:spcBef>
                <a:spcPct val="0"/>
              </a:spcBef>
              <a:spcAft>
                <a:spcPct val="0"/>
              </a:spcAft>
              <a:buClr>
                <a:srgbClr val="004C99"/>
              </a:buClr>
            </a:pPr>
            <a:r>
              <a:rPr lang="en-US" sz="2000" b="1" i="1" dirty="0" smtClean="0">
                <a:solidFill>
                  <a:srgbClr val="000000"/>
                </a:solidFill>
                <a:latin typeface="Arial" charset="0"/>
              </a:rPr>
              <a:t>The education I received </a:t>
            </a:r>
            <a:r>
              <a:rPr lang="en-US" sz="2000" b="1" i="1" dirty="0">
                <a:solidFill>
                  <a:srgbClr val="000000"/>
                </a:solidFill>
                <a:latin typeface="Arial" charset="0"/>
              </a:rPr>
              <a:t>in high school </a:t>
            </a:r>
            <a:r>
              <a:rPr lang="en-US" sz="2000" b="1" i="1" dirty="0" smtClean="0">
                <a:solidFill>
                  <a:srgbClr val="000000"/>
                </a:solidFill>
                <a:latin typeface="Arial" charset="0"/>
              </a:rPr>
              <a:t>prepared me extremely or very well for college/the working world:</a:t>
            </a:r>
            <a:endParaRPr lang="en-US" sz="2000" b="1" i="1" dirty="0">
              <a:solidFill>
                <a:srgbClr val="000000"/>
              </a:solidFill>
              <a:latin typeface="Arial" charset="0"/>
            </a:endParaRPr>
          </a:p>
        </p:txBody>
      </p:sp>
      <p:sp>
        <p:nvSpPr>
          <p:cNvPr id="13" name="TextBox 12"/>
          <p:cNvSpPr txBox="1"/>
          <p:nvPr/>
        </p:nvSpPr>
        <p:spPr>
          <a:xfrm>
            <a:off x="198831" y="2187780"/>
            <a:ext cx="2801946" cy="528350"/>
          </a:xfrm>
          <a:prstGeom prst="rect">
            <a:avLst/>
          </a:prstGeom>
          <a:noFill/>
        </p:spPr>
        <p:txBody>
          <a:bodyPr wrap="square" rtlCol="0">
            <a:spAutoFit/>
          </a:bodyPr>
          <a:lstStyle/>
          <a:p>
            <a:pPr fontAlgn="base">
              <a:lnSpc>
                <a:spcPts val="1700"/>
              </a:lnSpc>
              <a:spcBef>
                <a:spcPct val="0"/>
              </a:spcBef>
              <a:spcAft>
                <a:spcPct val="0"/>
              </a:spcAft>
            </a:pPr>
            <a:r>
              <a:rPr lang="en-US" b="1" i="1" dirty="0" smtClean="0">
                <a:solidFill>
                  <a:srgbClr val="000000"/>
                </a:solidFill>
                <a:latin typeface="Arial" charset="0"/>
              </a:rPr>
              <a:t>College students whose high school had:</a:t>
            </a:r>
            <a:endParaRPr lang="en-US" b="1" i="1" dirty="0">
              <a:solidFill>
                <a:srgbClr val="000000"/>
              </a:solidFill>
              <a:latin typeface="Arial"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52232168"/>
              </p:ext>
            </p:extLst>
          </p:nvPr>
        </p:nvGraphicFramePr>
        <p:xfrm>
          <a:off x="685800" y="2189408"/>
          <a:ext cx="8316532" cy="4146997"/>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46431" y="2684083"/>
            <a:ext cx="2426313" cy="1631216"/>
          </a:xfrm>
          <a:prstGeom prst="rect">
            <a:avLst/>
          </a:prstGeom>
          <a:noFill/>
        </p:spPr>
        <p:txBody>
          <a:bodyPr wrap="square" rtlCol="0">
            <a:spAutoFit/>
          </a:bodyPr>
          <a:lstStyle/>
          <a:p>
            <a:pPr algn="r" fontAlgn="base">
              <a:lnSpc>
                <a:spcPts val="1600"/>
              </a:lnSpc>
              <a:spcBef>
                <a:spcPts val="1000"/>
              </a:spcBef>
              <a:spcAft>
                <a:spcPct val="0"/>
              </a:spcAft>
            </a:pPr>
            <a:r>
              <a:rPr lang="en-US" sz="1600" dirty="0" smtClean="0">
                <a:solidFill>
                  <a:srgbClr val="000000"/>
                </a:solidFill>
                <a:latin typeface="Arial" charset="0"/>
              </a:rPr>
              <a:t>High academic expectations</a:t>
            </a:r>
          </a:p>
          <a:p>
            <a:pPr algn="r" fontAlgn="base">
              <a:lnSpc>
                <a:spcPts val="1600"/>
              </a:lnSpc>
              <a:spcBef>
                <a:spcPts val="1000"/>
              </a:spcBef>
              <a:spcAft>
                <a:spcPct val="0"/>
              </a:spcAft>
            </a:pPr>
            <a:r>
              <a:rPr lang="en-US" sz="1600" dirty="0" smtClean="0">
                <a:solidFill>
                  <a:srgbClr val="000000"/>
                </a:solidFill>
                <a:latin typeface="Arial" charset="0"/>
              </a:rPr>
              <a:t>Moderate academic expectations</a:t>
            </a:r>
          </a:p>
          <a:p>
            <a:pPr algn="r" fontAlgn="base">
              <a:lnSpc>
                <a:spcPts val="1600"/>
              </a:lnSpc>
              <a:spcBef>
                <a:spcPts val="1000"/>
              </a:spcBef>
              <a:spcAft>
                <a:spcPct val="0"/>
              </a:spcAft>
            </a:pPr>
            <a:r>
              <a:rPr lang="en-US" sz="1600" dirty="0" smtClean="0">
                <a:solidFill>
                  <a:srgbClr val="000000"/>
                </a:solidFill>
                <a:latin typeface="Arial" charset="0"/>
              </a:rPr>
              <a:t>Low academic expectations</a:t>
            </a:r>
            <a:endParaRPr lang="en-US" sz="1600" dirty="0">
              <a:solidFill>
                <a:srgbClr val="000000"/>
              </a:solidFill>
              <a:latin typeface="Arial" charset="0"/>
            </a:endParaRPr>
          </a:p>
        </p:txBody>
      </p:sp>
      <p:sp>
        <p:nvSpPr>
          <p:cNvPr id="25" name="TextBox 24"/>
          <p:cNvSpPr txBox="1"/>
          <p:nvPr/>
        </p:nvSpPr>
        <p:spPr>
          <a:xfrm>
            <a:off x="198831" y="4254733"/>
            <a:ext cx="2801946" cy="528350"/>
          </a:xfrm>
          <a:prstGeom prst="rect">
            <a:avLst/>
          </a:prstGeom>
          <a:noFill/>
        </p:spPr>
        <p:txBody>
          <a:bodyPr wrap="square" rtlCol="0">
            <a:spAutoFit/>
          </a:bodyPr>
          <a:lstStyle/>
          <a:p>
            <a:pPr fontAlgn="base">
              <a:lnSpc>
                <a:spcPts val="1700"/>
              </a:lnSpc>
              <a:spcBef>
                <a:spcPct val="0"/>
              </a:spcBef>
              <a:spcAft>
                <a:spcPct val="0"/>
              </a:spcAft>
            </a:pPr>
            <a:r>
              <a:rPr lang="en-US" b="1" i="1" dirty="0" smtClean="0">
                <a:solidFill>
                  <a:srgbClr val="000000"/>
                </a:solidFill>
                <a:latin typeface="Arial" charset="0"/>
              </a:rPr>
              <a:t>Non-students whose high school had:</a:t>
            </a:r>
            <a:endParaRPr lang="en-US" b="1" i="1" dirty="0">
              <a:solidFill>
                <a:srgbClr val="000000"/>
              </a:solidFill>
              <a:latin typeface="Arial" charset="0"/>
            </a:endParaRPr>
          </a:p>
        </p:txBody>
      </p:sp>
      <p:sp>
        <p:nvSpPr>
          <p:cNvPr id="26" name="TextBox 25"/>
          <p:cNvSpPr txBox="1"/>
          <p:nvPr/>
        </p:nvSpPr>
        <p:spPr>
          <a:xfrm>
            <a:off x="13480" y="4751036"/>
            <a:ext cx="2426313" cy="1631216"/>
          </a:xfrm>
          <a:prstGeom prst="rect">
            <a:avLst/>
          </a:prstGeom>
          <a:noFill/>
        </p:spPr>
        <p:txBody>
          <a:bodyPr wrap="square" rtlCol="0">
            <a:spAutoFit/>
          </a:bodyPr>
          <a:lstStyle/>
          <a:p>
            <a:pPr algn="r" fontAlgn="base">
              <a:lnSpc>
                <a:spcPts val="1600"/>
              </a:lnSpc>
              <a:spcBef>
                <a:spcPts val="1000"/>
              </a:spcBef>
              <a:spcAft>
                <a:spcPct val="0"/>
              </a:spcAft>
            </a:pPr>
            <a:r>
              <a:rPr lang="en-US" sz="1600" dirty="0" smtClean="0">
                <a:solidFill>
                  <a:srgbClr val="000000"/>
                </a:solidFill>
                <a:latin typeface="Arial" charset="0"/>
              </a:rPr>
              <a:t>High academic expectations</a:t>
            </a:r>
          </a:p>
          <a:p>
            <a:pPr algn="r" fontAlgn="base">
              <a:lnSpc>
                <a:spcPts val="1600"/>
              </a:lnSpc>
              <a:spcBef>
                <a:spcPts val="1000"/>
              </a:spcBef>
              <a:spcAft>
                <a:spcPct val="0"/>
              </a:spcAft>
            </a:pPr>
            <a:r>
              <a:rPr lang="en-US" sz="1600" dirty="0" smtClean="0">
                <a:solidFill>
                  <a:srgbClr val="000000"/>
                </a:solidFill>
                <a:latin typeface="Arial" charset="0"/>
              </a:rPr>
              <a:t>Moderate academic expectations</a:t>
            </a:r>
          </a:p>
          <a:p>
            <a:pPr algn="r" fontAlgn="base">
              <a:lnSpc>
                <a:spcPts val="1600"/>
              </a:lnSpc>
              <a:spcBef>
                <a:spcPts val="1000"/>
              </a:spcBef>
              <a:spcAft>
                <a:spcPct val="0"/>
              </a:spcAft>
            </a:pPr>
            <a:r>
              <a:rPr lang="en-US" sz="1600" dirty="0" smtClean="0">
                <a:solidFill>
                  <a:srgbClr val="000000"/>
                </a:solidFill>
                <a:latin typeface="Arial" charset="0"/>
              </a:rPr>
              <a:t>Low academic expectations</a:t>
            </a:r>
            <a:endParaRPr lang="en-US" sz="1600" dirty="0">
              <a:solidFill>
                <a:srgbClr val="000000"/>
              </a:solidFill>
              <a:latin typeface="Arial" charset="0"/>
            </a:endParaRPr>
          </a:p>
        </p:txBody>
      </p:sp>
    </p:spTree>
    <p:extLst>
      <p:ext uri="{BB962C8B-B14F-4D97-AF65-F5344CB8AC3E}">
        <p14:creationId xmlns:p14="http://schemas.microsoft.com/office/powerpoint/2010/main" val="1678814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3" y="476477"/>
            <a:ext cx="8402129" cy="972501"/>
          </a:xfrm>
        </p:spPr>
        <p:txBody>
          <a:bodyPr/>
          <a:lstStyle/>
          <a:p>
            <a:pPr algn="just"/>
            <a:r>
              <a:rPr lang="en-US" dirty="0" smtClean="0"/>
              <a:t>Grads of schools that excel at encouraging students </a:t>
            </a:r>
            <a:r>
              <a:rPr lang="en-US" dirty="0"/>
              <a:t>to </a:t>
            </a:r>
            <a:r>
              <a:rPr lang="en-US" dirty="0" smtClean="0"/>
              <a:t>take the most advanced </a:t>
            </a:r>
            <a:r>
              <a:rPr lang="en-US" dirty="0"/>
              <a:t>courses </a:t>
            </a:r>
            <a:r>
              <a:rPr lang="en-US" dirty="0" smtClean="0"/>
              <a:t>feel </a:t>
            </a:r>
            <a:r>
              <a:rPr lang="en-US" dirty="0"/>
              <a:t>better </a:t>
            </a:r>
            <a:r>
              <a:rPr lang="en-US" dirty="0" smtClean="0"/>
              <a:t>prepared</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17</a:t>
            </a:fld>
            <a:endParaRPr lang="en-US" dirty="0">
              <a:solidFill>
                <a:srgbClr val="FFFFFF">
                  <a:lumMod val="95000"/>
                </a:srgbClr>
              </a:solidFill>
            </a:endParaRPr>
          </a:p>
        </p:txBody>
      </p:sp>
      <p:sp>
        <p:nvSpPr>
          <p:cNvPr id="13" name="TextBox 12"/>
          <p:cNvSpPr txBox="1"/>
          <p:nvPr/>
        </p:nvSpPr>
        <p:spPr>
          <a:xfrm>
            <a:off x="46430" y="2187780"/>
            <a:ext cx="3765715" cy="528350"/>
          </a:xfrm>
          <a:prstGeom prst="rect">
            <a:avLst/>
          </a:prstGeom>
          <a:noFill/>
        </p:spPr>
        <p:txBody>
          <a:bodyPr wrap="square" rtlCol="0">
            <a:spAutoFit/>
          </a:bodyPr>
          <a:lstStyle/>
          <a:p>
            <a:pPr fontAlgn="base">
              <a:lnSpc>
                <a:spcPts val="1700"/>
              </a:lnSpc>
              <a:spcBef>
                <a:spcPct val="0"/>
              </a:spcBef>
              <a:spcAft>
                <a:spcPct val="0"/>
              </a:spcAft>
            </a:pPr>
            <a:r>
              <a:rPr lang="en-US" b="1" i="1" dirty="0" smtClean="0">
                <a:solidFill>
                  <a:srgbClr val="000000"/>
                </a:solidFill>
                <a:latin typeface="Arial" charset="0"/>
              </a:rPr>
              <a:t>College students who say their high school did:</a:t>
            </a:r>
            <a:endParaRPr lang="en-US" b="1" i="1" dirty="0">
              <a:solidFill>
                <a:srgbClr val="000000"/>
              </a:solidFill>
              <a:latin typeface="Arial"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9379739"/>
              </p:ext>
            </p:extLst>
          </p:nvPr>
        </p:nvGraphicFramePr>
        <p:xfrm>
          <a:off x="1060198" y="2189833"/>
          <a:ext cx="7907627" cy="4146997"/>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46431" y="2722720"/>
            <a:ext cx="2774042" cy="1451679"/>
          </a:xfrm>
          <a:prstGeom prst="rect">
            <a:avLst/>
          </a:prstGeom>
          <a:noFill/>
        </p:spPr>
        <p:txBody>
          <a:bodyPr wrap="square" rtlCol="0">
            <a:spAutoFit/>
          </a:bodyPr>
          <a:lstStyle/>
          <a:p>
            <a:pPr algn="r" fontAlgn="base">
              <a:lnSpc>
                <a:spcPts val="1600"/>
              </a:lnSpc>
              <a:spcBef>
                <a:spcPts val="1000"/>
              </a:spcBef>
              <a:spcAft>
                <a:spcPct val="0"/>
              </a:spcAft>
            </a:pPr>
            <a:r>
              <a:rPr lang="en-US" sz="1600" b="1" dirty="0" smtClean="0">
                <a:solidFill>
                  <a:srgbClr val="004C99"/>
                </a:solidFill>
                <a:latin typeface="Arial" charset="0"/>
              </a:rPr>
              <a:t>A very good or good job </a:t>
            </a:r>
            <a:r>
              <a:rPr lang="en-US" sz="1600" dirty="0" smtClean="0">
                <a:solidFill>
                  <a:srgbClr val="000000"/>
                </a:solidFill>
                <a:latin typeface="Arial" charset="0"/>
              </a:rPr>
              <a:t>encouraging students to take most advanced courses</a:t>
            </a:r>
          </a:p>
          <a:p>
            <a:pPr algn="r" fontAlgn="base">
              <a:lnSpc>
                <a:spcPts val="1600"/>
              </a:lnSpc>
              <a:spcBef>
                <a:spcPts val="1000"/>
              </a:spcBef>
              <a:spcAft>
                <a:spcPct val="0"/>
              </a:spcAft>
            </a:pPr>
            <a:r>
              <a:rPr lang="en-US" sz="1600" b="1" dirty="0" smtClean="0">
                <a:solidFill>
                  <a:srgbClr val="C00000"/>
                </a:solidFill>
                <a:latin typeface="Arial" charset="0"/>
              </a:rPr>
              <a:t>A fair or poor job </a:t>
            </a:r>
            <a:r>
              <a:rPr lang="en-US" sz="1600" dirty="0" smtClean="0">
                <a:solidFill>
                  <a:srgbClr val="000000"/>
                </a:solidFill>
                <a:latin typeface="Arial" charset="0"/>
              </a:rPr>
              <a:t>encouraging students to take most advanced courses</a:t>
            </a:r>
            <a:endParaRPr lang="en-US" sz="1600" dirty="0">
              <a:solidFill>
                <a:srgbClr val="000000"/>
              </a:solidFill>
              <a:latin typeface="Arial" charset="0"/>
            </a:endParaRPr>
          </a:p>
        </p:txBody>
      </p:sp>
      <p:sp>
        <p:nvSpPr>
          <p:cNvPr id="10" name="TextBox 9"/>
          <p:cNvSpPr txBox="1"/>
          <p:nvPr/>
        </p:nvSpPr>
        <p:spPr>
          <a:xfrm>
            <a:off x="46430" y="4354705"/>
            <a:ext cx="3765715" cy="528350"/>
          </a:xfrm>
          <a:prstGeom prst="rect">
            <a:avLst/>
          </a:prstGeom>
          <a:noFill/>
        </p:spPr>
        <p:txBody>
          <a:bodyPr wrap="square" rtlCol="0">
            <a:spAutoFit/>
          </a:bodyPr>
          <a:lstStyle/>
          <a:p>
            <a:pPr fontAlgn="base">
              <a:lnSpc>
                <a:spcPts val="1700"/>
              </a:lnSpc>
              <a:spcBef>
                <a:spcPct val="0"/>
              </a:spcBef>
              <a:spcAft>
                <a:spcPct val="0"/>
              </a:spcAft>
            </a:pPr>
            <a:r>
              <a:rPr lang="en-US" b="1" i="1" dirty="0" smtClean="0">
                <a:solidFill>
                  <a:srgbClr val="000000"/>
                </a:solidFill>
                <a:latin typeface="Arial" charset="0"/>
              </a:rPr>
              <a:t>Non-students who say their </a:t>
            </a:r>
          </a:p>
          <a:p>
            <a:pPr fontAlgn="base">
              <a:lnSpc>
                <a:spcPts val="1700"/>
              </a:lnSpc>
              <a:spcBef>
                <a:spcPct val="0"/>
              </a:spcBef>
              <a:spcAft>
                <a:spcPct val="0"/>
              </a:spcAft>
            </a:pPr>
            <a:r>
              <a:rPr lang="en-US" b="1" i="1" dirty="0" smtClean="0">
                <a:solidFill>
                  <a:srgbClr val="000000"/>
                </a:solidFill>
                <a:latin typeface="Arial" charset="0"/>
              </a:rPr>
              <a:t>high school did:</a:t>
            </a:r>
            <a:endParaRPr lang="en-US" b="1" i="1" dirty="0">
              <a:solidFill>
                <a:srgbClr val="000000"/>
              </a:solidFill>
              <a:latin typeface="Arial" charset="0"/>
            </a:endParaRPr>
          </a:p>
        </p:txBody>
      </p:sp>
      <p:sp>
        <p:nvSpPr>
          <p:cNvPr id="12" name="TextBox 11"/>
          <p:cNvSpPr txBox="1"/>
          <p:nvPr/>
        </p:nvSpPr>
        <p:spPr>
          <a:xfrm>
            <a:off x="450758" y="1553118"/>
            <a:ext cx="8190962" cy="584775"/>
          </a:xfrm>
          <a:prstGeom prst="rect">
            <a:avLst/>
          </a:prstGeom>
          <a:noFill/>
          <a:ln>
            <a:noFill/>
          </a:ln>
        </p:spPr>
        <p:txBody>
          <a:bodyPr wrap="square" rtlCol="0">
            <a:spAutoFit/>
          </a:bodyPr>
          <a:lstStyle/>
          <a:p>
            <a:pPr fontAlgn="base">
              <a:spcBef>
                <a:spcPct val="0"/>
              </a:spcBef>
              <a:spcAft>
                <a:spcPct val="0"/>
              </a:spcAft>
              <a:buClr>
                <a:srgbClr val="004C99"/>
              </a:buClr>
            </a:pPr>
            <a:r>
              <a:rPr lang="en-US" sz="1600" i="1" dirty="0" smtClean="0">
                <a:solidFill>
                  <a:srgbClr val="000000">
                    <a:lumMod val="65000"/>
                    <a:lumOff val="35000"/>
                  </a:srgbClr>
                </a:solidFill>
                <a:latin typeface="Arial" charset="0"/>
              </a:rPr>
              <a:t>The education I received </a:t>
            </a:r>
            <a:r>
              <a:rPr lang="en-US" sz="1600" i="1" dirty="0">
                <a:solidFill>
                  <a:srgbClr val="000000">
                    <a:lumMod val="65000"/>
                    <a:lumOff val="35000"/>
                  </a:srgbClr>
                </a:solidFill>
                <a:latin typeface="Arial" charset="0"/>
              </a:rPr>
              <a:t>in high school </a:t>
            </a:r>
            <a:r>
              <a:rPr lang="en-US" sz="1600" i="1" dirty="0" smtClean="0">
                <a:solidFill>
                  <a:srgbClr val="000000">
                    <a:lumMod val="65000"/>
                    <a:lumOff val="35000"/>
                  </a:srgbClr>
                </a:solidFill>
                <a:latin typeface="Arial" charset="0"/>
              </a:rPr>
              <a:t>prepared me extremely or very well for college/the working world:</a:t>
            </a:r>
            <a:endParaRPr lang="en-US" sz="1600" i="1" dirty="0">
              <a:solidFill>
                <a:srgbClr val="000000">
                  <a:lumMod val="65000"/>
                  <a:lumOff val="35000"/>
                </a:srgbClr>
              </a:solidFill>
              <a:latin typeface="Arial" charset="0"/>
            </a:endParaRPr>
          </a:p>
        </p:txBody>
      </p:sp>
      <p:sp>
        <p:nvSpPr>
          <p:cNvPr id="14" name="TextBox 13"/>
          <p:cNvSpPr txBox="1"/>
          <p:nvPr/>
        </p:nvSpPr>
        <p:spPr>
          <a:xfrm>
            <a:off x="46431" y="4819830"/>
            <a:ext cx="2774042" cy="1451679"/>
          </a:xfrm>
          <a:prstGeom prst="rect">
            <a:avLst/>
          </a:prstGeom>
          <a:noFill/>
        </p:spPr>
        <p:txBody>
          <a:bodyPr wrap="square" rtlCol="0">
            <a:spAutoFit/>
          </a:bodyPr>
          <a:lstStyle/>
          <a:p>
            <a:pPr algn="r" fontAlgn="base">
              <a:lnSpc>
                <a:spcPts val="1600"/>
              </a:lnSpc>
              <a:spcBef>
                <a:spcPts val="1000"/>
              </a:spcBef>
              <a:spcAft>
                <a:spcPct val="0"/>
              </a:spcAft>
            </a:pPr>
            <a:r>
              <a:rPr lang="en-US" sz="1600" b="1" dirty="0" smtClean="0">
                <a:solidFill>
                  <a:srgbClr val="004C99"/>
                </a:solidFill>
                <a:latin typeface="Arial" charset="0"/>
              </a:rPr>
              <a:t>A very good or good job </a:t>
            </a:r>
            <a:r>
              <a:rPr lang="en-US" sz="1600" dirty="0" smtClean="0">
                <a:solidFill>
                  <a:srgbClr val="000000"/>
                </a:solidFill>
                <a:latin typeface="Arial" charset="0"/>
              </a:rPr>
              <a:t>encouraging students to take most advanced courses</a:t>
            </a:r>
          </a:p>
          <a:p>
            <a:pPr algn="r" fontAlgn="base">
              <a:lnSpc>
                <a:spcPts val="1600"/>
              </a:lnSpc>
              <a:spcBef>
                <a:spcPts val="1000"/>
              </a:spcBef>
              <a:spcAft>
                <a:spcPct val="0"/>
              </a:spcAft>
            </a:pPr>
            <a:r>
              <a:rPr lang="en-US" sz="1600" b="1" dirty="0" smtClean="0">
                <a:solidFill>
                  <a:srgbClr val="C00000"/>
                </a:solidFill>
                <a:latin typeface="Arial" charset="0"/>
              </a:rPr>
              <a:t>A fair or poor job </a:t>
            </a:r>
            <a:r>
              <a:rPr lang="en-US" sz="1600" dirty="0" smtClean="0">
                <a:solidFill>
                  <a:srgbClr val="000000"/>
                </a:solidFill>
                <a:latin typeface="Arial" charset="0"/>
              </a:rPr>
              <a:t>encouraging students to take most advanced courses</a:t>
            </a:r>
            <a:endParaRPr lang="en-US" sz="1600" dirty="0">
              <a:solidFill>
                <a:srgbClr val="000000"/>
              </a:solidFill>
              <a:latin typeface="Arial" charset="0"/>
            </a:endParaRPr>
          </a:p>
        </p:txBody>
      </p:sp>
    </p:spTree>
    <p:extLst>
      <p:ext uri="{BB962C8B-B14F-4D97-AF65-F5344CB8AC3E}">
        <p14:creationId xmlns:p14="http://schemas.microsoft.com/office/powerpoint/2010/main" val="3792686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19" y="343616"/>
            <a:ext cx="7974731" cy="1143000"/>
          </a:xfrm>
        </p:spPr>
        <p:txBody>
          <a:bodyPr/>
          <a:lstStyle/>
          <a:p>
            <a:pPr algn="just"/>
            <a:r>
              <a:rPr lang="en-US" dirty="0" smtClean="0"/>
              <a:t>Grads who took math beyond Algebra II feel better prepared</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18</a:t>
            </a:fld>
            <a:endParaRPr lang="en-US" dirty="0">
              <a:solidFill>
                <a:srgbClr val="FFFFFF">
                  <a:lumMod val="95000"/>
                </a:srgbClr>
              </a:solidFill>
            </a:endParaRPr>
          </a:p>
        </p:txBody>
      </p:sp>
      <p:sp>
        <p:nvSpPr>
          <p:cNvPr id="13" name="TextBox 12"/>
          <p:cNvSpPr txBox="1"/>
          <p:nvPr/>
        </p:nvSpPr>
        <p:spPr>
          <a:xfrm>
            <a:off x="46431" y="2432481"/>
            <a:ext cx="4329492" cy="310341"/>
          </a:xfrm>
          <a:prstGeom prst="rect">
            <a:avLst/>
          </a:prstGeom>
          <a:noFill/>
        </p:spPr>
        <p:txBody>
          <a:bodyPr wrap="square" rtlCol="0">
            <a:spAutoFit/>
          </a:bodyPr>
          <a:lstStyle/>
          <a:p>
            <a:pPr fontAlgn="base">
              <a:lnSpc>
                <a:spcPts val="1700"/>
              </a:lnSpc>
              <a:spcBef>
                <a:spcPct val="0"/>
              </a:spcBef>
              <a:spcAft>
                <a:spcPct val="0"/>
              </a:spcAft>
            </a:pPr>
            <a:r>
              <a:rPr lang="en-US" b="1" i="1" dirty="0" smtClean="0">
                <a:solidFill>
                  <a:srgbClr val="000000"/>
                </a:solidFill>
                <a:latin typeface="Arial" charset="0"/>
              </a:rPr>
              <a:t>College students who took:</a:t>
            </a:r>
            <a:endParaRPr lang="en-US" b="1" i="1" dirty="0">
              <a:solidFill>
                <a:srgbClr val="000000"/>
              </a:solidFill>
              <a:latin typeface="Arial"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90622972"/>
              </p:ext>
            </p:extLst>
          </p:nvPr>
        </p:nvGraphicFramePr>
        <p:xfrm>
          <a:off x="685800" y="2189408"/>
          <a:ext cx="8316532" cy="4146997"/>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46431" y="2799994"/>
            <a:ext cx="2426313" cy="1143903"/>
          </a:xfrm>
          <a:prstGeom prst="rect">
            <a:avLst/>
          </a:prstGeom>
          <a:noFill/>
        </p:spPr>
        <p:txBody>
          <a:bodyPr wrap="square" rtlCol="0">
            <a:spAutoFit/>
          </a:bodyPr>
          <a:lstStyle/>
          <a:p>
            <a:pPr algn="r" fontAlgn="base">
              <a:lnSpc>
                <a:spcPts val="1600"/>
              </a:lnSpc>
              <a:spcBef>
                <a:spcPts val="1800"/>
              </a:spcBef>
              <a:spcAft>
                <a:spcPct val="0"/>
              </a:spcAft>
            </a:pPr>
            <a:r>
              <a:rPr lang="en-US" sz="1600" b="1" dirty="0" smtClean="0">
                <a:solidFill>
                  <a:srgbClr val="004C99"/>
                </a:solidFill>
                <a:latin typeface="Arial" charset="0"/>
              </a:rPr>
              <a:t>Higher than Algebra II </a:t>
            </a:r>
            <a:r>
              <a:rPr lang="en-US" sz="1600" dirty="0" smtClean="0">
                <a:solidFill>
                  <a:srgbClr val="000000"/>
                </a:solidFill>
                <a:latin typeface="Arial" charset="0"/>
              </a:rPr>
              <a:t>math classes</a:t>
            </a:r>
          </a:p>
          <a:p>
            <a:pPr algn="r" fontAlgn="base">
              <a:lnSpc>
                <a:spcPts val="1600"/>
              </a:lnSpc>
              <a:spcBef>
                <a:spcPts val="1800"/>
              </a:spcBef>
              <a:spcAft>
                <a:spcPct val="0"/>
              </a:spcAft>
            </a:pPr>
            <a:r>
              <a:rPr lang="en-US" sz="1600" b="1" dirty="0" smtClean="0">
                <a:solidFill>
                  <a:srgbClr val="C00000"/>
                </a:solidFill>
                <a:latin typeface="Arial" charset="0"/>
              </a:rPr>
              <a:t>Algebra II or lower </a:t>
            </a:r>
            <a:br>
              <a:rPr lang="en-US" sz="1600" b="1" dirty="0" smtClean="0">
                <a:solidFill>
                  <a:srgbClr val="C00000"/>
                </a:solidFill>
                <a:latin typeface="Arial" charset="0"/>
              </a:rPr>
            </a:br>
            <a:r>
              <a:rPr lang="en-US" sz="1600" dirty="0" smtClean="0">
                <a:solidFill>
                  <a:srgbClr val="000000"/>
                </a:solidFill>
                <a:latin typeface="Arial" charset="0"/>
              </a:rPr>
              <a:t>math classes</a:t>
            </a:r>
            <a:endParaRPr lang="en-US" sz="1600" dirty="0">
              <a:solidFill>
                <a:srgbClr val="000000"/>
              </a:solidFill>
              <a:latin typeface="Arial" charset="0"/>
            </a:endParaRPr>
          </a:p>
        </p:txBody>
      </p:sp>
      <p:sp>
        <p:nvSpPr>
          <p:cNvPr id="10" name="TextBox 9"/>
          <p:cNvSpPr txBox="1"/>
          <p:nvPr/>
        </p:nvSpPr>
        <p:spPr>
          <a:xfrm>
            <a:off x="-1" y="4614553"/>
            <a:ext cx="3258355" cy="310341"/>
          </a:xfrm>
          <a:prstGeom prst="rect">
            <a:avLst/>
          </a:prstGeom>
          <a:noFill/>
        </p:spPr>
        <p:txBody>
          <a:bodyPr wrap="square" rtlCol="0">
            <a:spAutoFit/>
          </a:bodyPr>
          <a:lstStyle/>
          <a:p>
            <a:pPr fontAlgn="base">
              <a:lnSpc>
                <a:spcPts val="1700"/>
              </a:lnSpc>
              <a:spcBef>
                <a:spcPct val="0"/>
              </a:spcBef>
              <a:spcAft>
                <a:spcPct val="0"/>
              </a:spcAft>
            </a:pPr>
            <a:r>
              <a:rPr lang="en-US" b="1" i="1" dirty="0" smtClean="0">
                <a:solidFill>
                  <a:srgbClr val="000000"/>
                </a:solidFill>
                <a:latin typeface="Arial" charset="0"/>
              </a:rPr>
              <a:t>Non-students who took:</a:t>
            </a:r>
            <a:endParaRPr lang="en-US" b="1" i="1" dirty="0">
              <a:solidFill>
                <a:srgbClr val="000000"/>
              </a:solidFill>
              <a:latin typeface="Arial" charset="0"/>
            </a:endParaRPr>
          </a:p>
        </p:txBody>
      </p:sp>
      <p:sp>
        <p:nvSpPr>
          <p:cNvPr id="14" name="TextBox 13"/>
          <p:cNvSpPr txBox="1"/>
          <p:nvPr/>
        </p:nvSpPr>
        <p:spPr>
          <a:xfrm>
            <a:off x="46431" y="4992421"/>
            <a:ext cx="2426313" cy="1143903"/>
          </a:xfrm>
          <a:prstGeom prst="rect">
            <a:avLst/>
          </a:prstGeom>
          <a:noFill/>
        </p:spPr>
        <p:txBody>
          <a:bodyPr wrap="square" rtlCol="0">
            <a:spAutoFit/>
          </a:bodyPr>
          <a:lstStyle/>
          <a:p>
            <a:pPr algn="r" fontAlgn="base">
              <a:lnSpc>
                <a:spcPts val="1600"/>
              </a:lnSpc>
              <a:spcBef>
                <a:spcPts val="1800"/>
              </a:spcBef>
              <a:spcAft>
                <a:spcPct val="0"/>
              </a:spcAft>
            </a:pPr>
            <a:r>
              <a:rPr lang="en-US" sz="1600" b="1" dirty="0" smtClean="0">
                <a:solidFill>
                  <a:srgbClr val="004C99"/>
                </a:solidFill>
                <a:latin typeface="Arial" charset="0"/>
              </a:rPr>
              <a:t>Higher than Algebra II </a:t>
            </a:r>
            <a:r>
              <a:rPr lang="en-US" sz="1600" dirty="0" smtClean="0">
                <a:solidFill>
                  <a:srgbClr val="000000"/>
                </a:solidFill>
                <a:latin typeface="Arial" charset="0"/>
              </a:rPr>
              <a:t>math classes</a:t>
            </a:r>
          </a:p>
          <a:p>
            <a:pPr algn="r" fontAlgn="base">
              <a:lnSpc>
                <a:spcPts val="1600"/>
              </a:lnSpc>
              <a:spcBef>
                <a:spcPts val="1800"/>
              </a:spcBef>
              <a:spcAft>
                <a:spcPct val="0"/>
              </a:spcAft>
            </a:pPr>
            <a:r>
              <a:rPr lang="en-US" sz="1600" b="1" dirty="0" smtClean="0">
                <a:solidFill>
                  <a:srgbClr val="C00000"/>
                </a:solidFill>
                <a:latin typeface="Arial" charset="0"/>
              </a:rPr>
              <a:t>Algebra II or lower </a:t>
            </a:r>
            <a:br>
              <a:rPr lang="en-US" sz="1600" b="1" dirty="0" smtClean="0">
                <a:solidFill>
                  <a:srgbClr val="C00000"/>
                </a:solidFill>
                <a:latin typeface="Arial" charset="0"/>
              </a:rPr>
            </a:br>
            <a:r>
              <a:rPr lang="en-US" sz="1600" dirty="0" smtClean="0">
                <a:solidFill>
                  <a:srgbClr val="000000"/>
                </a:solidFill>
                <a:latin typeface="Arial" charset="0"/>
              </a:rPr>
              <a:t>math classes</a:t>
            </a:r>
            <a:endParaRPr lang="en-US" sz="1600" dirty="0">
              <a:solidFill>
                <a:srgbClr val="000000"/>
              </a:solidFill>
              <a:latin typeface="Arial" charset="0"/>
            </a:endParaRPr>
          </a:p>
        </p:txBody>
      </p:sp>
      <p:sp>
        <p:nvSpPr>
          <p:cNvPr id="11" name="TextBox 10"/>
          <p:cNvSpPr txBox="1"/>
          <p:nvPr/>
        </p:nvSpPr>
        <p:spPr>
          <a:xfrm>
            <a:off x="425039" y="1571248"/>
            <a:ext cx="8190962" cy="646331"/>
          </a:xfrm>
          <a:prstGeom prst="rect">
            <a:avLst/>
          </a:prstGeom>
          <a:noFill/>
          <a:ln>
            <a:noFill/>
          </a:ln>
        </p:spPr>
        <p:txBody>
          <a:bodyPr wrap="square" rtlCol="0">
            <a:spAutoFit/>
          </a:bodyPr>
          <a:lstStyle/>
          <a:p>
            <a:pPr fontAlgn="base">
              <a:spcBef>
                <a:spcPct val="0"/>
              </a:spcBef>
              <a:spcAft>
                <a:spcPct val="0"/>
              </a:spcAft>
              <a:buClr>
                <a:srgbClr val="004C99"/>
              </a:buClr>
            </a:pPr>
            <a:r>
              <a:rPr lang="en-US" i="1" dirty="0" smtClean="0">
                <a:solidFill>
                  <a:srgbClr val="000000">
                    <a:lumMod val="65000"/>
                    <a:lumOff val="35000"/>
                  </a:srgbClr>
                </a:solidFill>
                <a:latin typeface="Arial" charset="0"/>
              </a:rPr>
              <a:t>The </a:t>
            </a:r>
            <a:r>
              <a:rPr lang="en-US" i="1" u="sng" dirty="0" smtClean="0">
                <a:solidFill>
                  <a:srgbClr val="000000">
                    <a:lumMod val="65000"/>
                    <a:lumOff val="35000"/>
                  </a:srgbClr>
                </a:solidFill>
                <a:latin typeface="Arial" charset="0"/>
              </a:rPr>
              <a:t>math</a:t>
            </a:r>
            <a:r>
              <a:rPr lang="en-US" i="1" dirty="0" smtClean="0">
                <a:solidFill>
                  <a:srgbClr val="000000">
                    <a:lumMod val="65000"/>
                    <a:lumOff val="35000"/>
                  </a:srgbClr>
                </a:solidFill>
                <a:latin typeface="Arial" charset="0"/>
              </a:rPr>
              <a:t> I took in high school prepared me extremely or very well for college/the working world:</a:t>
            </a:r>
            <a:endParaRPr lang="en-US" i="1" dirty="0">
              <a:solidFill>
                <a:srgbClr val="000000">
                  <a:lumMod val="65000"/>
                  <a:lumOff val="35000"/>
                </a:srgbClr>
              </a:solidFill>
              <a:latin typeface="Arial" charset="0"/>
            </a:endParaRPr>
          </a:p>
        </p:txBody>
      </p:sp>
    </p:spTree>
    <p:extLst>
      <p:ext uri="{BB962C8B-B14F-4D97-AF65-F5344CB8AC3E}">
        <p14:creationId xmlns:p14="http://schemas.microsoft.com/office/powerpoint/2010/main" val="811671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700" y="304978"/>
            <a:ext cx="8270446" cy="1143000"/>
          </a:xfrm>
        </p:spPr>
        <p:txBody>
          <a:bodyPr/>
          <a:lstStyle/>
          <a:p>
            <a:r>
              <a:rPr lang="en-US" dirty="0" smtClean="0"/>
              <a:t>Gender and race/ethnicity gaps exist in high level math achievement</a:t>
            </a:r>
            <a:endParaRPr lang="en-US" dirty="0"/>
          </a:p>
        </p:txBody>
      </p:sp>
      <p:sp>
        <p:nvSpPr>
          <p:cNvPr id="3" name="Slide Number Placeholder 2"/>
          <p:cNvSpPr>
            <a:spLocks noGrp="1"/>
          </p:cNvSpPr>
          <p:nvPr>
            <p:ph type="sldNum" sz="quarter" idx="10"/>
          </p:nvPr>
        </p:nvSpPr>
        <p:spPr/>
        <p:txBody>
          <a:bodyPr/>
          <a:lstStyle/>
          <a:p>
            <a:pPr>
              <a:defRPr/>
            </a:pPr>
            <a:fld id="{773A8D9D-64E9-4306-8D36-E616A295A43F}" type="slidenum">
              <a:rPr lang="en-US" smtClean="0">
                <a:solidFill>
                  <a:srgbClr val="FFFFFF">
                    <a:lumMod val="95000"/>
                  </a:srgbClr>
                </a:solidFill>
              </a:rPr>
              <a:pPr>
                <a:defRPr/>
              </a:pPr>
              <a:t>19</a:t>
            </a:fld>
            <a:endParaRPr lang="en-US" dirty="0">
              <a:solidFill>
                <a:srgbClr val="FFFFFF">
                  <a:lumMod val="95000"/>
                </a:srgbClr>
              </a:solidFill>
            </a:endParaRPr>
          </a:p>
        </p:txBody>
      </p:sp>
      <p:sp>
        <p:nvSpPr>
          <p:cNvPr id="17" name="TextBox 16"/>
          <p:cNvSpPr txBox="1"/>
          <p:nvPr/>
        </p:nvSpPr>
        <p:spPr>
          <a:xfrm>
            <a:off x="474544" y="2251724"/>
            <a:ext cx="4187789" cy="4196020"/>
          </a:xfrm>
          <a:prstGeom prst="rect">
            <a:avLst/>
          </a:prstGeom>
          <a:noFill/>
        </p:spPr>
        <p:txBody>
          <a:bodyPr wrap="square" rtlCol="0">
            <a:spAutoFit/>
          </a:bodyPr>
          <a:lstStyle/>
          <a:p>
            <a:pPr fontAlgn="base">
              <a:lnSpc>
                <a:spcPts val="1900"/>
              </a:lnSpc>
              <a:spcBef>
                <a:spcPts val="900"/>
              </a:spcBef>
              <a:spcAft>
                <a:spcPct val="0"/>
              </a:spcAft>
            </a:pPr>
            <a:r>
              <a:rPr lang="en-US" b="1" dirty="0" smtClean="0">
                <a:solidFill>
                  <a:srgbClr val="000000"/>
                </a:solidFill>
                <a:latin typeface="Arial" charset="0"/>
              </a:rPr>
              <a:t>All high school grads</a:t>
            </a:r>
          </a:p>
          <a:p>
            <a:pPr fontAlgn="base">
              <a:lnSpc>
                <a:spcPts val="1900"/>
              </a:lnSpc>
              <a:spcBef>
                <a:spcPts val="900"/>
              </a:spcBef>
              <a:spcAft>
                <a:spcPct val="0"/>
              </a:spcAft>
            </a:pPr>
            <a:r>
              <a:rPr lang="en-US" dirty="0" smtClean="0">
                <a:solidFill>
                  <a:srgbClr val="000000"/>
                </a:solidFill>
                <a:latin typeface="Arial" charset="0"/>
              </a:rPr>
              <a:t>Men</a:t>
            </a:r>
            <a:br>
              <a:rPr lang="en-US" dirty="0" smtClean="0">
                <a:solidFill>
                  <a:srgbClr val="000000"/>
                </a:solidFill>
                <a:latin typeface="Arial" charset="0"/>
              </a:rPr>
            </a:br>
            <a:r>
              <a:rPr lang="en-US" dirty="0" smtClean="0">
                <a:solidFill>
                  <a:srgbClr val="000000"/>
                </a:solidFill>
                <a:latin typeface="Arial" charset="0"/>
              </a:rPr>
              <a:t>Women</a:t>
            </a:r>
          </a:p>
          <a:p>
            <a:pPr fontAlgn="base">
              <a:lnSpc>
                <a:spcPts val="1900"/>
              </a:lnSpc>
              <a:spcBef>
                <a:spcPts val="900"/>
              </a:spcBef>
              <a:spcAft>
                <a:spcPct val="0"/>
              </a:spcAft>
            </a:pPr>
            <a:r>
              <a:rPr lang="en-US" dirty="0" smtClean="0">
                <a:solidFill>
                  <a:srgbClr val="000000"/>
                </a:solidFill>
                <a:latin typeface="Arial" charset="0"/>
              </a:rPr>
              <a:t>Whites</a:t>
            </a:r>
            <a:br>
              <a:rPr lang="en-US" dirty="0" smtClean="0">
                <a:solidFill>
                  <a:srgbClr val="000000"/>
                </a:solidFill>
                <a:latin typeface="Arial" charset="0"/>
              </a:rPr>
            </a:br>
            <a:r>
              <a:rPr lang="en-US" dirty="0" smtClean="0">
                <a:solidFill>
                  <a:srgbClr val="000000"/>
                </a:solidFill>
                <a:latin typeface="Arial" charset="0"/>
              </a:rPr>
              <a:t>African Americans</a:t>
            </a:r>
            <a:br>
              <a:rPr lang="en-US" dirty="0" smtClean="0">
                <a:solidFill>
                  <a:srgbClr val="000000"/>
                </a:solidFill>
                <a:latin typeface="Arial" charset="0"/>
              </a:rPr>
            </a:br>
            <a:r>
              <a:rPr lang="en-US" dirty="0" smtClean="0">
                <a:solidFill>
                  <a:srgbClr val="000000"/>
                </a:solidFill>
                <a:latin typeface="Arial" charset="0"/>
              </a:rPr>
              <a:t>Hispanics</a:t>
            </a:r>
          </a:p>
          <a:p>
            <a:pPr fontAlgn="base">
              <a:lnSpc>
                <a:spcPts val="1900"/>
              </a:lnSpc>
              <a:spcBef>
                <a:spcPts val="900"/>
              </a:spcBef>
              <a:spcAft>
                <a:spcPct val="0"/>
              </a:spcAft>
            </a:pPr>
            <a:r>
              <a:rPr lang="en-US" dirty="0" smtClean="0">
                <a:solidFill>
                  <a:srgbClr val="000000"/>
                </a:solidFill>
                <a:latin typeface="Arial" charset="0"/>
              </a:rPr>
              <a:t>All college students</a:t>
            </a:r>
          </a:p>
          <a:p>
            <a:pPr fontAlgn="base">
              <a:lnSpc>
                <a:spcPts val="1900"/>
              </a:lnSpc>
              <a:spcBef>
                <a:spcPts val="900"/>
              </a:spcBef>
              <a:spcAft>
                <a:spcPct val="0"/>
              </a:spcAft>
            </a:pPr>
            <a:r>
              <a:rPr lang="en-US" dirty="0" smtClean="0">
                <a:solidFill>
                  <a:srgbClr val="000000"/>
                </a:solidFill>
                <a:latin typeface="Arial" charset="0"/>
              </a:rPr>
              <a:t>Grads with no college ever</a:t>
            </a:r>
            <a:br>
              <a:rPr lang="en-US" dirty="0" smtClean="0">
                <a:solidFill>
                  <a:srgbClr val="000000"/>
                </a:solidFill>
                <a:latin typeface="Arial" charset="0"/>
              </a:rPr>
            </a:br>
            <a:r>
              <a:rPr lang="en-US" dirty="0" smtClean="0">
                <a:solidFill>
                  <a:srgbClr val="000000"/>
                </a:solidFill>
                <a:latin typeface="Arial" charset="0"/>
              </a:rPr>
              <a:t>Grads with some college/dropped out</a:t>
            </a:r>
            <a:endParaRPr lang="en-US" dirty="0">
              <a:solidFill>
                <a:srgbClr val="000000"/>
              </a:solidFill>
              <a:latin typeface="Arial" charset="0"/>
            </a:endParaRPr>
          </a:p>
          <a:p>
            <a:pPr fontAlgn="base">
              <a:lnSpc>
                <a:spcPts val="1900"/>
              </a:lnSpc>
              <a:spcBef>
                <a:spcPts val="900"/>
              </a:spcBef>
              <a:spcAft>
                <a:spcPct val="0"/>
              </a:spcAft>
            </a:pPr>
            <a:r>
              <a:rPr lang="en-US" dirty="0" smtClean="0">
                <a:solidFill>
                  <a:srgbClr val="000000"/>
                </a:solidFill>
                <a:latin typeface="Arial" charset="0"/>
              </a:rPr>
              <a:t>College men</a:t>
            </a:r>
            <a:br>
              <a:rPr lang="en-US" dirty="0" smtClean="0">
                <a:solidFill>
                  <a:srgbClr val="000000"/>
                </a:solidFill>
                <a:latin typeface="Arial" charset="0"/>
              </a:rPr>
            </a:br>
            <a:r>
              <a:rPr lang="en-US" dirty="0" smtClean="0">
                <a:solidFill>
                  <a:srgbClr val="000000"/>
                </a:solidFill>
                <a:latin typeface="Arial" charset="0"/>
              </a:rPr>
              <a:t>College women</a:t>
            </a:r>
          </a:p>
          <a:p>
            <a:pPr fontAlgn="base">
              <a:lnSpc>
                <a:spcPts val="1900"/>
              </a:lnSpc>
              <a:spcBef>
                <a:spcPts val="900"/>
              </a:spcBef>
              <a:spcAft>
                <a:spcPct val="0"/>
              </a:spcAft>
            </a:pPr>
            <a:r>
              <a:rPr lang="en-US" dirty="0" smtClean="0">
                <a:solidFill>
                  <a:srgbClr val="000000"/>
                </a:solidFill>
                <a:latin typeface="Arial" charset="0"/>
              </a:rPr>
              <a:t>White college students</a:t>
            </a:r>
            <a:br>
              <a:rPr lang="en-US" dirty="0" smtClean="0">
                <a:solidFill>
                  <a:srgbClr val="000000"/>
                </a:solidFill>
                <a:latin typeface="Arial" charset="0"/>
              </a:rPr>
            </a:br>
            <a:r>
              <a:rPr lang="en-US" dirty="0" smtClean="0">
                <a:solidFill>
                  <a:srgbClr val="000000"/>
                </a:solidFill>
                <a:latin typeface="Arial" charset="0"/>
              </a:rPr>
              <a:t>African American college students</a:t>
            </a:r>
            <a:br>
              <a:rPr lang="en-US" dirty="0" smtClean="0">
                <a:solidFill>
                  <a:srgbClr val="000000"/>
                </a:solidFill>
                <a:latin typeface="Arial" charset="0"/>
              </a:rPr>
            </a:br>
            <a:r>
              <a:rPr lang="en-US" dirty="0" smtClean="0">
                <a:solidFill>
                  <a:srgbClr val="000000"/>
                </a:solidFill>
                <a:latin typeface="Arial" charset="0"/>
              </a:rPr>
              <a:t>Hispanic college students</a:t>
            </a:r>
            <a:endParaRPr lang="en-US" dirty="0">
              <a:solidFill>
                <a:srgbClr val="000000"/>
              </a:solidFill>
              <a:latin typeface="Arial" charset="0"/>
            </a:endParaRPr>
          </a:p>
        </p:txBody>
      </p:sp>
      <p:sp>
        <p:nvSpPr>
          <p:cNvPr id="15" name="TextBox 14"/>
          <p:cNvSpPr txBox="1"/>
          <p:nvPr/>
        </p:nvSpPr>
        <p:spPr>
          <a:xfrm>
            <a:off x="3844020" y="1687467"/>
            <a:ext cx="2088525" cy="4798750"/>
          </a:xfrm>
          <a:prstGeom prst="rect">
            <a:avLst/>
          </a:prstGeom>
          <a:noFill/>
        </p:spPr>
        <p:txBody>
          <a:bodyPr wrap="square" rtlCol="0">
            <a:spAutoFit/>
          </a:bodyPr>
          <a:lstStyle/>
          <a:p>
            <a:pPr algn="ctr" fontAlgn="base">
              <a:lnSpc>
                <a:spcPts val="1900"/>
              </a:lnSpc>
              <a:spcBef>
                <a:spcPts val="900"/>
              </a:spcBef>
              <a:spcAft>
                <a:spcPct val="0"/>
              </a:spcAft>
            </a:pPr>
            <a:r>
              <a:rPr lang="en-US" b="1" dirty="0" smtClean="0">
                <a:solidFill>
                  <a:srgbClr val="000000"/>
                </a:solidFill>
                <a:latin typeface="Arial" charset="0"/>
              </a:rPr>
              <a:t>Lower than</a:t>
            </a:r>
            <a:br>
              <a:rPr lang="en-US" b="1" dirty="0" smtClean="0">
                <a:solidFill>
                  <a:srgbClr val="000000"/>
                </a:solidFill>
                <a:latin typeface="Arial" charset="0"/>
              </a:rPr>
            </a:br>
            <a:r>
              <a:rPr lang="en-US" b="1" dirty="0" smtClean="0">
                <a:solidFill>
                  <a:srgbClr val="000000"/>
                </a:solidFill>
                <a:latin typeface="Arial" charset="0"/>
              </a:rPr>
              <a:t>Algebra II</a:t>
            </a:r>
          </a:p>
          <a:p>
            <a:pPr algn="ctr" fontAlgn="base">
              <a:lnSpc>
                <a:spcPts val="1900"/>
              </a:lnSpc>
              <a:spcBef>
                <a:spcPts val="900"/>
              </a:spcBef>
              <a:spcAft>
                <a:spcPct val="0"/>
              </a:spcAft>
            </a:pPr>
            <a:r>
              <a:rPr lang="en-US" b="1" dirty="0" smtClean="0">
                <a:solidFill>
                  <a:srgbClr val="000000"/>
                </a:solidFill>
                <a:latin typeface="Arial" charset="0"/>
              </a:rPr>
              <a:t>15%</a:t>
            </a:r>
          </a:p>
          <a:p>
            <a:pPr algn="ctr" fontAlgn="base">
              <a:lnSpc>
                <a:spcPts val="1900"/>
              </a:lnSpc>
              <a:spcBef>
                <a:spcPts val="900"/>
              </a:spcBef>
              <a:spcAft>
                <a:spcPct val="0"/>
              </a:spcAft>
            </a:pPr>
            <a:r>
              <a:rPr lang="en-US" dirty="0" smtClean="0">
                <a:solidFill>
                  <a:srgbClr val="000000"/>
                </a:solidFill>
                <a:latin typeface="Arial" charset="0"/>
              </a:rPr>
              <a:t>16%</a:t>
            </a:r>
            <a:br>
              <a:rPr lang="en-US" dirty="0" smtClean="0">
                <a:solidFill>
                  <a:srgbClr val="000000"/>
                </a:solidFill>
                <a:latin typeface="Arial" charset="0"/>
              </a:rPr>
            </a:br>
            <a:r>
              <a:rPr lang="en-US" dirty="0">
                <a:solidFill>
                  <a:srgbClr val="000000"/>
                </a:solidFill>
                <a:latin typeface="Arial" charset="0"/>
              </a:rPr>
              <a:t>14%</a:t>
            </a:r>
          </a:p>
          <a:p>
            <a:pPr algn="ctr" fontAlgn="base">
              <a:lnSpc>
                <a:spcPts val="1900"/>
              </a:lnSpc>
              <a:spcBef>
                <a:spcPts val="900"/>
              </a:spcBef>
              <a:spcAft>
                <a:spcPct val="0"/>
              </a:spcAft>
            </a:pPr>
            <a:r>
              <a:rPr lang="en-US" dirty="0" smtClean="0">
                <a:solidFill>
                  <a:srgbClr val="000000"/>
                </a:solidFill>
                <a:latin typeface="Arial" charset="0"/>
              </a:rPr>
              <a:t>13%</a:t>
            </a:r>
            <a:br>
              <a:rPr lang="en-US" dirty="0" smtClean="0">
                <a:solidFill>
                  <a:srgbClr val="000000"/>
                </a:solidFill>
                <a:latin typeface="Arial" charset="0"/>
              </a:rPr>
            </a:br>
            <a:r>
              <a:rPr lang="en-US" dirty="0" smtClean="0">
                <a:solidFill>
                  <a:srgbClr val="000000"/>
                </a:solidFill>
                <a:latin typeface="Arial" charset="0"/>
              </a:rPr>
              <a:t>22%</a:t>
            </a:r>
            <a:br>
              <a:rPr lang="en-US" dirty="0" smtClean="0">
                <a:solidFill>
                  <a:srgbClr val="000000"/>
                </a:solidFill>
                <a:latin typeface="Arial" charset="0"/>
              </a:rPr>
            </a:br>
            <a:r>
              <a:rPr lang="en-US" dirty="0" smtClean="0">
                <a:solidFill>
                  <a:srgbClr val="000000"/>
                </a:solidFill>
                <a:latin typeface="Arial" charset="0"/>
              </a:rPr>
              <a:t>16%</a:t>
            </a:r>
            <a:endParaRPr lang="en-US" dirty="0">
              <a:solidFill>
                <a:srgbClr val="000000"/>
              </a:solidFill>
              <a:latin typeface="Arial" charset="0"/>
            </a:endParaRPr>
          </a:p>
          <a:p>
            <a:pPr algn="ctr" fontAlgn="base">
              <a:lnSpc>
                <a:spcPts val="1900"/>
              </a:lnSpc>
              <a:spcBef>
                <a:spcPts val="900"/>
              </a:spcBef>
              <a:spcAft>
                <a:spcPct val="0"/>
              </a:spcAft>
            </a:pPr>
            <a:r>
              <a:rPr lang="en-US" dirty="0" smtClean="0">
                <a:solidFill>
                  <a:srgbClr val="000000"/>
                </a:solidFill>
                <a:latin typeface="Arial" charset="0"/>
              </a:rPr>
              <a:t>10%</a:t>
            </a:r>
          </a:p>
          <a:p>
            <a:pPr algn="ctr" fontAlgn="base">
              <a:lnSpc>
                <a:spcPts val="1900"/>
              </a:lnSpc>
              <a:spcBef>
                <a:spcPts val="900"/>
              </a:spcBef>
              <a:spcAft>
                <a:spcPct val="0"/>
              </a:spcAft>
            </a:pPr>
            <a:r>
              <a:rPr lang="en-US" dirty="0" smtClean="0">
                <a:solidFill>
                  <a:srgbClr val="000000"/>
                </a:solidFill>
                <a:latin typeface="Arial" charset="0"/>
              </a:rPr>
              <a:t>25%</a:t>
            </a:r>
            <a:br>
              <a:rPr lang="en-US" dirty="0" smtClean="0">
                <a:solidFill>
                  <a:srgbClr val="000000"/>
                </a:solidFill>
                <a:latin typeface="Arial" charset="0"/>
              </a:rPr>
            </a:br>
            <a:r>
              <a:rPr lang="en-US" dirty="0" smtClean="0">
                <a:solidFill>
                  <a:srgbClr val="000000"/>
                </a:solidFill>
                <a:latin typeface="Arial" charset="0"/>
              </a:rPr>
              <a:t>18%</a:t>
            </a:r>
            <a:endParaRPr lang="en-US" dirty="0">
              <a:solidFill>
                <a:srgbClr val="000000"/>
              </a:solidFill>
              <a:latin typeface="Arial" charset="0"/>
            </a:endParaRPr>
          </a:p>
          <a:p>
            <a:pPr algn="ctr" fontAlgn="base">
              <a:lnSpc>
                <a:spcPts val="1900"/>
              </a:lnSpc>
              <a:spcBef>
                <a:spcPts val="900"/>
              </a:spcBef>
              <a:spcAft>
                <a:spcPct val="0"/>
              </a:spcAft>
            </a:pPr>
            <a:r>
              <a:rPr lang="en-US" dirty="0">
                <a:solidFill>
                  <a:srgbClr val="000000"/>
                </a:solidFill>
                <a:latin typeface="Arial" charset="0"/>
              </a:rPr>
              <a:t> </a:t>
            </a:r>
            <a:r>
              <a:rPr lang="en-US" dirty="0" smtClean="0">
                <a:solidFill>
                  <a:srgbClr val="000000"/>
                </a:solidFill>
                <a:latin typeface="Arial" charset="0"/>
              </a:rPr>
              <a:t> 9%</a:t>
            </a:r>
            <a:br>
              <a:rPr lang="en-US" dirty="0" smtClean="0">
                <a:solidFill>
                  <a:srgbClr val="000000"/>
                </a:solidFill>
                <a:latin typeface="Arial" charset="0"/>
              </a:rPr>
            </a:br>
            <a:r>
              <a:rPr lang="en-US" dirty="0" smtClean="0">
                <a:solidFill>
                  <a:srgbClr val="000000"/>
                </a:solidFill>
                <a:latin typeface="Arial" charset="0"/>
              </a:rPr>
              <a:t>10%</a:t>
            </a:r>
            <a:r>
              <a:rPr lang="en-US" dirty="0">
                <a:solidFill>
                  <a:srgbClr val="000000"/>
                </a:solidFill>
                <a:latin typeface="Arial" charset="0"/>
              </a:rPr>
              <a:t> </a:t>
            </a:r>
          </a:p>
          <a:p>
            <a:pPr algn="ctr" fontAlgn="base">
              <a:lnSpc>
                <a:spcPts val="1900"/>
              </a:lnSpc>
              <a:spcBef>
                <a:spcPts val="900"/>
              </a:spcBef>
              <a:spcAft>
                <a:spcPct val="0"/>
              </a:spcAft>
            </a:pPr>
            <a:r>
              <a:rPr lang="en-US" dirty="0" smtClean="0">
                <a:solidFill>
                  <a:srgbClr val="000000"/>
                </a:solidFill>
                <a:latin typeface="Arial" charset="0"/>
              </a:rPr>
              <a:t>  7%</a:t>
            </a:r>
            <a:br>
              <a:rPr lang="en-US" dirty="0" smtClean="0">
                <a:solidFill>
                  <a:srgbClr val="000000"/>
                </a:solidFill>
                <a:latin typeface="Arial" charset="0"/>
              </a:rPr>
            </a:br>
            <a:r>
              <a:rPr lang="en-US" dirty="0" smtClean="0">
                <a:solidFill>
                  <a:srgbClr val="000000"/>
                </a:solidFill>
                <a:latin typeface="Arial" charset="0"/>
              </a:rPr>
              <a:t>18%</a:t>
            </a:r>
            <a:br>
              <a:rPr lang="en-US" dirty="0" smtClean="0">
                <a:solidFill>
                  <a:srgbClr val="000000"/>
                </a:solidFill>
                <a:latin typeface="Arial" charset="0"/>
              </a:rPr>
            </a:br>
            <a:r>
              <a:rPr lang="en-US" dirty="0" smtClean="0">
                <a:solidFill>
                  <a:srgbClr val="000000"/>
                </a:solidFill>
                <a:latin typeface="Arial" charset="0"/>
              </a:rPr>
              <a:t>13%</a:t>
            </a:r>
            <a:endParaRPr lang="en-US" dirty="0">
              <a:solidFill>
                <a:srgbClr val="000000"/>
              </a:solidFill>
              <a:latin typeface="Arial" charset="0"/>
            </a:endParaRPr>
          </a:p>
        </p:txBody>
      </p:sp>
      <p:sp>
        <p:nvSpPr>
          <p:cNvPr id="10" name="TextBox 9"/>
          <p:cNvSpPr txBox="1"/>
          <p:nvPr/>
        </p:nvSpPr>
        <p:spPr>
          <a:xfrm>
            <a:off x="5424387" y="1931123"/>
            <a:ext cx="2088525" cy="4555093"/>
          </a:xfrm>
          <a:prstGeom prst="rect">
            <a:avLst/>
          </a:prstGeom>
          <a:noFill/>
        </p:spPr>
        <p:txBody>
          <a:bodyPr wrap="square" rtlCol="0">
            <a:spAutoFit/>
          </a:bodyPr>
          <a:lstStyle/>
          <a:p>
            <a:pPr algn="ctr" fontAlgn="base">
              <a:lnSpc>
                <a:spcPts val="1900"/>
              </a:lnSpc>
              <a:spcBef>
                <a:spcPts val="900"/>
              </a:spcBef>
              <a:spcAft>
                <a:spcPct val="0"/>
              </a:spcAft>
            </a:pPr>
            <a:r>
              <a:rPr lang="en-US" b="1" dirty="0">
                <a:solidFill>
                  <a:srgbClr val="000000"/>
                </a:solidFill>
                <a:latin typeface="Arial" charset="0"/>
              </a:rPr>
              <a:t>Algebra II</a:t>
            </a:r>
          </a:p>
          <a:p>
            <a:pPr algn="ctr" fontAlgn="base">
              <a:lnSpc>
                <a:spcPts val="1900"/>
              </a:lnSpc>
              <a:spcBef>
                <a:spcPts val="900"/>
              </a:spcBef>
              <a:spcAft>
                <a:spcPct val="0"/>
              </a:spcAft>
            </a:pPr>
            <a:r>
              <a:rPr lang="en-US" b="1" dirty="0">
                <a:solidFill>
                  <a:srgbClr val="000000"/>
                </a:solidFill>
                <a:latin typeface="Arial" charset="0"/>
              </a:rPr>
              <a:t>27%</a:t>
            </a:r>
          </a:p>
          <a:p>
            <a:pPr algn="ctr" fontAlgn="base">
              <a:lnSpc>
                <a:spcPts val="1900"/>
              </a:lnSpc>
              <a:spcBef>
                <a:spcPts val="900"/>
              </a:spcBef>
              <a:spcAft>
                <a:spcPct val="0"/>
              </a:spcAft>
            </a:pPr>
            <a:r>
              <a:rPr lang="en-US" dirty="0" smtClean="0">
                <a:solidFill>
                  <a:srgbClr val="000000"/>
                </a:solidFill>
                <a:latin typeface="Arial" charset="0"/>
              </a:rPr>
              <a:t>23%</a:t>
            </a:r>
            <a:br>
              <a:rPr lang="en-US" dirty="0" smtClean="0">
                <a:solidFill>
                  <a:srgbClr val="000000"/>
                </a:solidFill>
                <a:latin typeface="Arial" charset="0"/>
              </a:rPr>
            </a:br>
            <a:r>
              <a:rPr lang="en-US" dirty="0" smtClean="0">
                <a:solidFill>
                  <a:srgbClr val="000000"/>
                </a:solidFill>
                <a:latin typeface="Arial" charset="0"/>
              </a:rPr>
              <a:t>31%</a:t>
            </a:r>
            <a:endParaRPr lang="en-US" dirty="0">
              <a:solidFill>
                <a:srgbClr val="000000"/>
              </a:solidFill>
              <a:latin typeface="Arial" charset="0"/>
            </a:endParaRPr>
          </a:p>
          <a:p>
            <a:pPr algn="ctr" fontAlgn="base">
              <a:lnSpc>
                <a:spcPts val="1900"/>
              </a:lnSpc>
              <a:spcBef>
                <a:spcPts val="900"/>
              </a:spcBef>
              <a:spcAft>
                <a:spcPct val="0"/>
              </a:spcAft>
            </a:pPr>
            <a:r>
              <a:rPr lang="en-US" dirty="0" smtClean="0">
                <a:solidFill>
                  <a:srgbClr val="000000"/>
                </a:solidFill>
                <a:latin typeface="Arial" charset="0"/>
              </a:rPr>
              <a:t>27%</a:t>
            </a:r>
            <a:br>
              <a:rPr lang="en-US" dirty="0" smtClean="0">
                <a:solidFill>
                  <a:srgbClr val="000000"/>
                </a:solidFill>
                <a:latin typeface="Arial" charset="0"/>
              </a:rPr>
            </a:br>
            <a:r>
              <a:rPr lang="en-US" dirty="0" smtClean="0">
                <a:solidFill>
                  <a:srgbClr val="000000"/>
                </a:solidFill>
                <a:latin typeface="Arial" charset="0"/>
              </a:rPr>
              <a:t>26%</a:t>
            </a:r>
            <a:br>
              <a:rPr lang="en-US" dirty="0" smtClean="0">
                <a:solidFill>
                  <a:srgbClr val="000000"/>
                </a:solidFill>
                <a:latin typeface="Arial" charset="0"/>
              </a:rPr>
            </a:br>
            <a:r>
              <a:rPr lang="en-US" dirty="0" smtClean="0">
                <a:solidFill>
                  <a:srgbClr val="000000"/>
                </a:solidFill>
                <a:latin typeface="Arial" charset="0"/>
              </a:rPr>
              <a:t>32%</a:t>
            </a:r>
            <a:r>
              <a:rPr lang="en-US" dirty="0">
                <a:solidFill>
                  <a:srgbClr val="000000"/>
                </a:solidFill>
                <a:latin typeface="Arial" charset="0"/>
              </a:rPr>
              <a:t> </a:t>
            </a:r>
          </a:p>
          <a:p>
            <a:pPr algn="ctr" fontAlgn="base">
              <a:lnSpc>
                <a:spcPts val="1900"/>
              </a:lnSpc>
              <a:spcBef>
                <a:spcPts val="900"/>
              </a:spcBef>
              <a:spcAft>
                <a:spcPct val="0"/>
              </a:spcAft>
            </a:pPr>
            <a:r>
              <a:rPr lang="en-US" dirty="0" smtClean="0">
                <a:solidFill>
                  <a:srgbClr val="000000"/>
                </a:solidFill>
                <a:latin typeface="Arial" charset="0"/>
              </a:rPr>
              <a:t>23%</a:t>
            </a:r>
          </a:p>
          <a:p>
            <a:pPr algn="ctr" fontAlgn="base">
              <a:lnSpc>
                <a:spcPts val="1900"/>
              </a:lnSpc>
              <a:spcBef>
                <a:spcPts val="900"/>
              </a:spcBef>
              <a:spcAft>
                <a:spcPct val="0"/>
              </a:spcAft>
            </a:pPr>
            <a:r>
              <a:rPr lang="en-US" dirty="0" smtClean="0">
                <a:solidFill>
                  <a:srgbClr val="000000"/>
                </a:solidFill>
                <a:latin typeface="Arial" charset="0"/>
              </a:rPr>
              <a:t>33%</a:t>
            </a:r>
            <a:br>
              <a:rPr lang="en-US" dirty="0" smtClean="0">
                <a:solidFill>
                  <a:srgbClr val="000000"/>
                </a:solidFill>
                <a:latin typeface="Arial" charset="0"/>
              </a:rPr>
            </a:br>
            <a:r>
              <a:rPr lang="en-US" dirty="0" smtClean="0">
                <a:solidFill>
                  <a:srgbClr val="000000"/>
                </a:solidFill>
                <a:latin typeface="Arial" charset="0"/>
              </a:rPr>
              <a:t>33%</a:t>
            </a:r>
          </a:p>
          <a:p>
            <a:pPr algn="ctr" fontAlgn="base">
              <a:lnSpc>
                <a:spcPts val="1900"/>
              </a:lnSpc>
              <a:spcBef>
                <a:spcPts val="900"/>
              </a:spcBef>
              <a:spcAft>
                <a:spcPct val="0"/>
              </a:spcAft>
            </a:pPr>
            <a:r>
              <a:rPr lang="en-US" dirty="0" smtClean="0">
                <a:solidFill>
                  <a:srgbClr val="000000"/>
                </a:solidFill>
                <a:latin typeface="Arial" charset="0"/>
              </a:rPr>
              <a:t>21%</a:t>
            </a:r>
            <a:br>
              <a:rPr lang="en-US" dirty="0" smtClean="0">
                <a:solidFill>
                  <a:srgbClr val="000000"/>
                </a:solidFill>
                <a:latin typeface="Arial" charset="0"/>
              </a:rPr>
            </a:br>
            <a:r>
              <a:rPr lang="en-US" dirty="0" smtClean="0">
                <a:solidFill>
                  <a:srgbClr val="000000"/>
                </a:solidFill>
                <a:latin typeface="Arial" charset="0"/>
              </a:rPr>
              <a:t>26%</a:t>
            </a:r>
            <a:endParaRPr lang="en-US" dirty="0">
              <a:solidFill>
                <a:srgbClr val="000000"/>
              </a:solidFill>
              <a:latin typeface="Arial" charset="0"/>
            </a:endParaRPr>
          </a:p>
          <a:p>
            <a:pPr algn="ctr" fontAlgn="base">
              <a:lnSpc>
                <a:spcPts val="1900"/>
              </a:lnSpc>
              <a:spcBef>
                <a:spcPts val="900"/>
              </a:spcBef>
              <a:spcAft>
                <a:spcPct val="0"/>
              </a:spcAft>
            </a:pPr>
            <a:r>
              <a:rPr lang="en-US" dirty="0" smtClean="0">
                <a:solidFill>
                  <a:srgbClr val="000000"/>
                </a:solidFill>
                <a:latin typeface="Arial" charset="0"/>
              </a:rPr>
              <a:t>23%</a:t>
            </a:r>
            <a:br>
              <a:rPr lang="en-US" dirty="0" smtClean="0">
                <a:solidFill>
                  <a:srgbClr val="000000"/>
                </a:solidFill>
                <a:latin typeface="Arial" charset="0"/>
              </a:rPr>
            </a:br>
            <a:r>
              <a:rPr lang="en-US" dirty="0" smtClean="0">
                <a:solidFill>
                  <a:srgbClr val="000000"/>
                </a:solidFill>
                <a:latin typeface="Arial" charset="0"/>
              </a:rPr>
              <a:t>25%</a:t>
            </a:r>
            <a:br>
              <a:rPr lang="en-US" dirty="0" smtClean="0">
                <a:solidFill>
                  <a:srgbClr val="000000"/>
                </a:solidFill>
                <a:latin typeface="Arial" charset="0"/>
              </a:rPr>
            </a:br>
            <a:r>
              <a:rPr lang="en-US" dirty="0" smtClean="0">
                <a:solidFill>
                  <a:srgbClr val="000000"/>
                </a:solidFill>
                <a:latin typeface="Arial" charset="0"/>
              </a:rPr>
              <a:t>28%</a:t>
            </a:r>
          </a:p>
        </p:txBody>
      </p:sp>
      <p:sp>
        <p:nvSpPr>
          <p:cNvPr id="11" name="TextBox 10"/>
          <p:cNvSpPr txBox="1"/>
          <p:nvPr/>
        </p:nvSpPr>
        <p:spPr>
          <a:xfrm>
            <a:off x="7055475" y="1687467"/>
            <a:ext cx="2088525" cy="4798750"/>
          </a:xfrm>
          <a:prstGeom prst="rect">
            <a:avLst/>
          </a:prstGeom>
          <a:noFill/>
        </p:spPr>
        <p:txBody>
          <a:bodyPr wrap="square" rtlCol="0">
            <a:spAutoFit/>
          </a:bodyPr>
          <a:lstStyle/>
          <a:p>
            <a:pPr algn="ctr" fontAlgn="base">
              <a:lnSpc>
                <a:spcPts val="1900"/>
              </a:lnSpc>
              <a:spcBef>
                <a:spcPts val="900"/>
              </a:spcBef>
              <a:spcAft>
                <a:spcPct val="0"/>
              </a:spcAft>
            </a:pPr>
            <a:r>
              <a:rPr lang="en-US" b="1" dirty="0">
                <a:solidFill>
                  <a:srgbClr val="000000"/>
                </a:solidFill>
                <a:latin typeface="Arial" charset="0"/>
              </a:rPr>
              <a:t>Higher than</a:t>
            </a:r>
            <a:br>
              <a:rPr lang="en-US" b="1" dirty="0">
                <a:solidFill>
                  <a:srgbClr val="000000"/>
                </a:solidFill>
                <a:latin typeface="Arial" charset="0"/>
              </a:rPr>
            </a:br>
            <a:r>
              <a:rPr lang="en-US" b="1" dirty="0">
                <a:solidFill>
                  <a:srgbClr val="000000"/>
                </a:solidFill>
                <a:latin typeface="Arial" charset="0"/>
              </a:rPr>
              <a:t>Algebra II</a:t>
            </a:r>
          </a:p>
          <a:p>
            <a:pPr algn="ctr" fontAlgn="base">
              <a:lnSpc>
                <a:spcPts val="1900"/>
              </a:lnSpc>
              <a:spcBef>
                <a:spcPts val="900"/>
              </a:spcBef>
              <a:spcAft>
                <a:spcPct val="0"/>
              </a:spcAft>
            </a:pPr>
            <a:r>
              <a:rPr lang="en-US" b="1" dirty="0">
                <a:solidFill>
                  <a:srgbClr val="000000"/>
                </a:solidFill>
                <a:latin typeface="Arial" charset="0"/>
              </a:rPr>
              <a:t>54%</a:t>
            </a:r>
          </a:p>
          <a:p>
            <a:pPr algn="ctr" fontAlgn="base">
              <a:lnSpc>
                <a:spcPts val="1900"/>
              </a:lnSpc>
              <a:spcBef>
                <a:spcPts val="900"/>
              </a:spcBef>
              <a:spcAft>
                <a:spcPct val="0"/>
              </a:spcAft>
            </a:pPr>
            <a:r>
              <a:rPr lang="en-US" dirty="0" smtClean="0">
                <a:solidFill>
                  <a:srgbClr val="000000"/>
                </a:solidFill>
                <a:latin typeface="Arial" charset="0"/>
              </a:rPr>
              <a:t>56%</a:t>
            </a:r>
            <a:br>
              <a:rPr lang="en-US" dirty="0" smtClean="0">
                <a:solidFill>
                  <a:srgbClr val="000000"/>
                </a:solidFill>
                <a:latin typeface="Arial" charset="0"/>
              </a:rPr>
            </a:br>
            <a:r>
              <a:rPr lang="en-US" dirty="0" smtClean="0">
                <a:solidFill>
                  <a:srgbClr val="000000"/>
                </a:solidFill>
                <a:latin typeface="Arial" charset="0"/>
              </a:rPr>
              <a:t>52%</a:t>
            </a:r>
            <a:endParaRPr lang="en-US" dirty="0">
              <a:solidFill>
                <a:srgbClr val="000000"/>
              </a:solidFill>
              <a:latin typeface="Arial" charset="0"/>
            </a:endParaRPr>
          </a:p>
          <a:p>
            <a:pPr algn="ctr" fontAlgn="base">
              <a:lnSpc>
                <a:spcPts val="1900"/>
              </a:lnSpc>
              <a:spcBef>
                <a:spcPts val="900"/>
              </a:spcBef>
              <a:spcAft>
                <a:spcPct val="0"/>
              </a:spcAft>
            </a:pPr>
            <a:r>
              <a:rPr lang="en-US" b="1" dirty="0">
                <a:solidFill>
                  <a:srgbClr val="004C99"/>
                </a:solidFill>
                <a:latin typeface="Arial" charset="0"/>
              </a:rPr>
              <a:t>57%</a:t>
            </a:r>
            <a:r>
              <a:rPr lang="en-US" dirty="0" smtClean="0">
                <a:solidFill>
                  <a:srgbClr val="000000"/>
                </a:solidFill>
                <a:latin typeface="Arial" charset="0"/>
              </a:rPr>
              <a:t/>
            </a:r>
            <a:br>
              <a:rPr lang="en-US" dirty="0" smtClean="0">
                <a:solidFill>
                  <a:srgbClr val="000000"/>
                </a:solidFill>
                <a:latin typeface="Arial" charset="0"/>
              </a:rPr>
            </a:br>
            <a:r>
              <a:rPr lang="en-US" b="1" dirty="0" smtClean="0">
                <a:solidFill>
                  <a:srgbClr val="C00000"/>
                </a:solidFill>
                <a:latin typeface="Arial" charset="0"/>
              </a:rPr>
              <a:t>46%</a:t>
            </a:r>
            <a:br>
              <a:rPr lang="en-US" b="1" dirty="0" smtClean="0">
                <a:solidFill>
                  <a:srgbClr val="C00000"/>
                </a:solidFill>
                <a:latin typeface="Arial" charset="0"/>
              </a:rPr>
            </a:br>
            <a:r>
              <a:rPr lang="en-US" b="1" dirty="0" smtClean="0">
                <a:solidFill>
                  <a:srgbClr val="C00000"/>
                </a:solidFill>
                <a:latin typeface="Arial" charset="0"/>
              </a:rPr>
              <a:t>47%</a:t>
            </a:r>
            <a:endParaRPr lang="en-US" b="1" dirty="0">
              <a:solidFill>
                <a:srgbClr val="C00000"/>
              </a:solidFill>
              <a:latin typeface="Arial" charset="0"/>
            </a:endParaRPr>
          </a:p>
          <a:p>
            <a:pPr algn="ctr" fontAlgn="base">
              <a:lnSpc>
                <a:spcPts val="1900"/>
              </a:lnSpc>
              <a:spcBef>
                <a:spcPts val="900"/>
              </a:spcBef>
              <a:spcAft>
                <a:spcPct val="0"/>
              </a:spcAft>
            </a:pPr>
            <a:r>
              <a:rPr lang="en-US" dirty="0" smtClean="0">
                <a:solidFill>
                  <a:srgbClr val="000000"/>
                </a:solidFill>
                <a:latin typeface="Arial" charset="0"/>
              </a:rPr>
              <a:t>65%</a:t>
            </a:r>
          </a:p>
          <a:p>
            <a:pPr algn="ctr" fontAlgn="base">
              <a:lnSpc>
                <a:spcPts val="1900"/>
              </a:lnSpc>
              <a:spcBef>
                <a:spcPts val="900"/>
              </a:spcBef>
              <a:spcAft>
                <a:spcPct val="0"/>
              </a:spcAft>
            </a:pPr>
            <a:r>
              <a:rPr lang="en-US" b="1" dirty="0" smtClean="0">
                <a:solidFill>
                  <a:srgbClr val="C00000"/>
                </a:solidFill>
                <a:latin typeface="Arial" charset="0"/>
              </a:rPr>
              <a:t>32%</a:t>
            </a:r>
            <a:br>
              <a:rPr lang="en-US" b="1" dirty="0" smtClean="0">
                <a:solidFill>
                  <a:srgbClr val="C00000"/>
                </a:solidFill>
                <a:latin typeface="Arial" charset="0"/>
              </a:rPr>
            </a:br>
            <a:r>
              <a:rPr lang="en-US" b="1" dirty="0" smtClean="0">
                <a:solidFill>
                  <a:srgbClr val="C00000"/>
                </a:solidFill>
                <a:latin typeface="Arial" charset="0"/>
              </a:rPr>
              <a:t>45%</a:t>
            </a:r>
            <a:endParaRPr lang="en-US" b="1" dirty="0">
              <a:solidFill>
                <a:srgbClr val="C00000"/>
              </a:solidFill>
              <a:latin typeface="Arial" charset="0"/>
            </a:endParaRPr>
          </a:p>
          <a:p>
            <a:pPr algn="ctr" fontAlgn="base">
              <a:lnSpc>
                <a:spcPts val="1900"/>
              </a:lnSpc>
              <a:spcBef>
                <a:spcPts val="900"/>
              </a:spcBef>
              <a:spcAft>
                <a:spcPct val="0"/>
              </a:spcAft>
            </a:pPr>
            <a:r>
              <a:rPr lang="en-US" b="1" dirty="0" smtClean="0">
                <a:solidFill>
                  <a:srgbClr val="004C99"/>
                </a:solidFill>
                <a:latin typeface="Arial" charset="0"/>
              </a:rPr>
              <a:t>69%</a:t>
            </a:r>
            <a:br>
              <a:rPr lang="en-US" b="1" dirty="0" smtClean="0">
                <a:solidFill>
                  <a:srgbClr val="004C99"/>
                </a:solidFill>
                <a:latin typeface="Arial" charset="0"/>
              </a:rPr>
            </a:br>
            <a:r>
              <a:rPr lang="en-US" b="1" dirty="0">
                <a:solidFill>
                  <a:srgbClr val="C00000"/>
                </a:solidFill>
                <a:latin typeface="Arial" charset="0"/>
              </a:rPr>
              <a:t>61%</a:t>
            </a:r>
          </a:p>
          <a:p>
            <a:pPr algn="ctr" fontAlgn="base">
              <a:lnSpc>
                <a:spcPts val="1900"/>
              </a:lnSpc>
              <a:spcBef>
                <a:spcPts val="900"/>
              </a:spcBef>
              <a:spcAft>
                <a:spcPct val="0"/>
              </a:spcAft>
            </a:pPr>
            <a:r>
              <a:rPr lang="en-US" b="1" dirty="0">
                <a:solidFill>
                  <a:srgbClr val="004C99"/>
                </a:solidFill>
                <a:latin typeface="Arial" charset="0"/>
              </a:rPr>
              <a:t>69%</a:t>
            </a:r>
            <a:br>
              <a:rPr lang="en-US" b="1" dirty="0">
                <a:solidFill>
                  <a:srgbClr val="004C99"/>
                </a:solidFill>
                <a:latin typeface="Arial" charset="0"/>
              </a:rPr>
            </a:br>
            <a:r>
              <a:rPr lang="en-US" b="1" dirty="0">
                <a:solidFill>
                  <a:srgbClr val="C00000"/>
                </a:solidFill>
                <a:latin typeface="Arial" charset="0"/>
              </a:rPr>
              <a:t>55%</a:t>
            </a:r>
            <a:br>
              <a:rPr lang="en-US" b="1" dirty="0">
                <a:solidFill>
                  <a:srgbClr val="C00000"/>
                </a:solidFill>
                <a:latin typeface="Arial" charset="0"/>
              </a:rPr>
            </a:br>
            <a:r>
              <a:rPr lang="en-US" b="1" dirty="0">
                <a:solidFill>
                  <a:srgbClr val="C00000"/>
                </a:solidFill>
                <a:latin typeface="Arial" charset="0"/>
              </a:rPr>
              <a:t>56%</a:t>
            </a:r>
          </a:p>
        </p:txBody>
      </p:sp>
      <p:sp>
        <p:nvSpPr>
          <p:cNvPr id="7" name="Rectangle 6"/>
          <p:cNvSpPr/>
          <p:nvPr/>
        </p:nvSpPr>
        <p:spPr>
          <a:xfrm>
            <a:off x="309579" y="1318698"/>
            <a:ext cx="8524843" cy="369332"/>
          </a:xfrm>
          <a:prstGeom prst="rect">
            <a:avLst/>
          </a:prstGeom>
        </p:spPr>
        <p:txBody>
          <a:bodyPr wrap="square">
            <a:spAutoFit/>
          </a:bodyPr>
          <a:lstStyle/>
          <a:p>
            <a:pPr algn="ctr" fontAlgn="base">
              <a:spcBef>
                <a:spcPct val="0"/>
              </a:spcBef>
              <a:spcAft>
                <a:spcPct val="0"/>
              </a:spcAft>
            </a:pPr>
            <a:r>
              <a:rPr lang="en-US" i="1" dirty="0">
                <a:solidFill>
                  <a:srgbClr val="000000">
                    <a:lumMod val="65000"/>
                    <a:lumOff val="35000"/>
                  </a:srgbClr>
                </a:solidFill>
                <a:latin typeface="Arial" charset="0"/>
              </a:rPr>
              <a:t>What is the highest level math course you took and passed in high school? </a:t>
            </a:r>
          </a:p>
        </p:txBody>
      </p:sp>
      <p:cxnSp>
        <p:nvCxnSpPr>
          <p:cNvPr id="9" name="Straight Connector 8"/>
          <p:cNvCxnSpPr/>
          <p:nvPr/>
        </p:nvCxnSpPr>
        <p:spPr bwMode="auto">
          <a:xfrm>
            <a:off x="4211392" y="2251724"/>
            <a:ext cx="4623030"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3988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868" y="292100"/>
            <a:ext cx="7835900" cy="1143000"/>
          </a:xfrm>
        </p:spPr>
        <p:txBody>
          <a:bodyPr/>
          <a:lstStyle/>
          <a:p>
            <a:r>
              <a:rPr lang="en-US" dirty="0" smtClean="0"/>
              <a:t>Methodology</a:t>
            </a:r>
            <a:endParaRPr lang="en-US" dirty="0"/>
          </a:p>
        </p:txBody>
      </p:sp>
      <p:sp>
        <p:nvSpPr>
          <p:cNvPr id="3" name="Content Placeholder 2"/>
          <p:cNvSpPr>
            <a:spLocks noGrp="1"/>
          </p:cNvSpPr>
          <p:nvPr>
            <p:ph idx="1"/>
          </p:nvPr>
        </p:nvSpPr>
        <p:spPr>
          <a:xfrm>
            <a:off x="363826" y="1250324"/>
            <a:ext cx="8355170" cy="4114800"/>
          </a:xfrm>
        </p:spPr>
        <p:txBody>
          <a:bodyPr/>
          <a:lstStyle/>
          <a:p>
            <a:pPr algn="just">
              <a:spcBef>
                <a:spcPts val="1800"/>
              </a:spcBef>
            </a:pPr>
            <a:r>
              <a:rPr lang="en-US" sz="2400" dirty="0" smtClean="0"/>
              <a:t>A national </a:t>
            </a:r>
            <a:r>
              <a:rPr lang="en-US" sz="2400" dirty="0"/>
              <a:t>online survey </a:t>
            </a:r>
            <a:r>
              <a:rPr lang="en-US" sz="2400" dirty="0" smtClean="0"/>
              <a:t>was conducted October 31 to November 17, 2014, among </a:t>
            </a:r>
            <a:r>
              <a:rPr lang="en-US" sz="2400" dirty="0"/>
              <a:t>1,347 recent public </a:t>
            </a:r>
            <a:r>
              <a:rPr lang="en-US" sz="2400" dirty="0" smtClean="0"/>
              <a:t>high </a:t>
            </a:r>
            <a:r>
              <a:rPr lang="en-US" sz="2400" dirty="0"/>
              <a:t>school graduates from the classes of </a:t>
            </a:r>
            <a:r>
              <a:rPr lang="en-US" sz="2400" dirty="0" smtClean="0"/>
              <a:t>2011 through 2014</a:t>
            </a:r>
            <a:r>
              <a:rPr lang="en-US" sz="2400" dirty="0"/>
              <a:t>, including:</a:t>
            </a:r>
          </a:p>
          <a:p>
            <a:pPr lvl="1" algn="just">
              <a:spcBef>
                <a:spcPts val="1800"/>
              </a:spcBef>
            </a:pPr>
            <a:r>
              <a:rPr lang="en-US" sz="2000" dirty="0"/>
              <a:t>741 students who are currently enrolled in </a:t>
            </a:r>
            <a:r>
              <a:rPr lang="en-US" sz="2000" dirty="0" smtClean="0"/>
              <a:t>two-year </a:t>
            </a:r>
            <a:r>
              <a:rPr lang="en-US" sz="2000" dirty="0"/>
              <a:t>and </a:t>
            </a:r>
            <a:r>
              <a:rPr lang="en-US" sz="2000" dirty="0" smtClean="0"/>
              <a:t>four-year </a:t>
            </a:r>
            <a:r>
              <a:rPr lang="en-US" sz="2000" dirty="0"/>
              <a:t>colleges </a:t>
            </a:r>
            <a:r>
              <a:rPr lang="en-US" sz="2000" dirty="0" smtClean="0"/>
              <a:t>(320 of whom </a:t>
            </a:r>
            <a:r>
              <a:rPr lang="en-US" sz="2000" dirty="0"/>
              <a:t>have taken at least one remedial course</a:t>
            </a:r>
            <a:r>
              <a:rPr lang="en-US" sz="2000" dirty="0" smtClean="0"/>
              <a:t>)</a:t>
            </a:r>
            <a:endParaRPr lang="en-US" sz="2000" dirty="0"/>
          </a:p>
          <a:p>
            <a:pPr lvl="1" algn="just">
              <a:spcBef>
                <a:spcPts val="1800"/>
              </a:spcBef>
            </a:pPr>
            <a:r>
              <a:rPr lang="en-US" sz="2000" dirty="0"/>
              <a:t>606 graduates who are not currently enrolled in </a:t>
            </a:r>
            <a:r>
              <a:rPr lang="en-US" sz="2000" dirty="0" smtClean="0"/>
              <a:t>two-year </a:t>
            </a:r>
            <a:r>
              <a:rPr lang="en-US" sz="2000" dirty="0"/>
              <a:t>or </a:t>
            </a:r>
            <a:r>
              <a:rPr lang="en-US" sz="2000" dirty="0" smtClean="0"/>
              <a:t>four-year </a:t>
            </a:r>
            <a:r>
              <a:rPr lang="en-US" sz="2000" dirty="0"/>
              <a:t>colleges, including 215 who attended </a:t>
            </a:r>
            <a:r>
              <a:rPr lang="en-US" sz="2000" dirty="0" smtClean="0"/>
              <a:t>college </a:t>
            </a:r>
            <a:r>
              <a:rPr lang="en-US" sz="2000" dirty="0"/>
              <a:t>but </a:t>
            </a:r>
            <a:r>
              <a:rPr lang="en-US" sz="2000" dirty="0" smtClean="0"/>
              <a:t>quit </a:t>
            </a:r>
            <a:r>
              <a:rPr lang="en-US" sz="2000" dirty="0"/>
              <a:t>before </a:t>
            </a:r>
            <a:r>
              <a:rPr lang="en-US" sz="2000" dirty="0" smtClean="0"/>
              <a:t>finishing</a:t>
            </a:r>
            <a:endParaRPr lang="en-US" sz="2000" dirty="0"/>
          </a:p>
          <a:p>
            <a:pPr lvl="1" algn="just">
              <a:spcBef>
                <a:spcPts val="1800"/>
              </a:spcBef>
            </a:pPr>
            <a:r>
              <a:rPr lang="en-US" sz="2000" dirty="0"/>
              <a:t>277 </a:t>
            </a:r>
            <a:r>
              <a:rPr lang="en-US" sz="2000" dirty="0" smtClean="0"/>
              <a:t>African-American </a:t>
            </a:r>
            <a:r>
              <a:rPr lang="en-US" sz="2000" dirty="0"/>
              <a:t>and 375 Hispanic recent public </a:t>
            </a:r>
            <a:r>
              <a:rPr lang="en-US" sz="2000" dirty="0" smtClean="0"/>
              <a:t>high school graduates</a:t>
            </a:r>
            <a:endParaRPr lang="en-US" sz="2000"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2</a:t>
            </a:fld>
            <a:endParaRPr lang="en-US" dirty="0">
              <a:solidFill>
                <a:srgbClr val="FFFFFF">
                  <a:lumMod val="95000"/>
                </a:srgbClr>
              </a:solidFill>
            </a:endParaRPr>
          </a:p>
        </p:txBody>
      </p:sp>
    </p:spTree>
    <p:extLst>
      <p:ext uri="{BB962C8B-B14F-4D97-AF65-F5344CB8AC3E}">
        <p14:creationId xmlns:p14="http://schemas.microsoft.com/office/powerpoint/2010/main" val="2731745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83" y="552091"/>
            <a:ext cx="8122195" cy="1063314"/>
          </a:xfrm>
        </p:spPr>
        <p:txBody>
          <a:bodyPr/>
          <a:lstStyle/>
          <a:p>
            <a:pPr algn="just"/>
            <a:r>
              <a:rPr lang="en-US" dirty="0"/>
              <a:t>College students who have lower math attainment take remedial courses at much higher rates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8547865"/>
              </p:ext>
            </p:extLst>
          </p:nvPr>
        </p:nvGraphicFramePr>
        <p:xfrm>
          <a:off x="1834994" y="2228942"/>
          <a:ext cx="5474010" cy="393225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20</a:t>
            </a:fld>
            <a:endParaRPr lang="en-US" dirty="0">
              <a:solidFill>
                <a:srgbClr val="FFFFFF">
                  <a:lumMod val="95000"/>
                </a:srgbClr>
              </a:solidFill>
            </a:endParaRPr>
          </a:p>
        </p:txBody>
      </p:sp>
      <p:sp>
        <p:nvSpPr>
          <p:cNvPr id="6" name="Rectangle 5"/>
          <p:cNvSpPr/>
          <p:nvPr/>
        </p:nvSpPr>
        <p:spPr>
          <a:xfrm>
            <a:off x="309579" y="1859611"/>
            <a:ext cx="8524843" cy="369332"/>
          </a:xfrm>
          <a:prstGeom prst="rect">
            <a:avLst/>
          </a:prstGeom>
        </p:spPr>
        <p:txBody>
          <a:bodyPr wrap="square">
            <a:spAutoFit/>
          </a:bodyPr>
          <a:lstStyle/>
          <a:p>
            <a:pPr algn="ctr" fontAlgn="base">
              <a:spcBef>
                <a:spcPct val="0"/>
              </a:spcBef>
              <a:spcAft>
                <a:spcPct val="0"/>
              </a:spcAft>
            </a:pPr>
            <a:r>
              <a:rPr lang="en-US" i="1" dirty="0">
                <a:solidFill>
                  <a:srgbClr val="000000">
                    <a:lumMod val="65000"/>
                    <a:lumOff val="35000"/>
                  </a:srgbClr>
                </a:solidFill>
                <a:latin typeface="Arial" charset="0"/>
              </a:rPr>
              <a:t>What is the highest level math course you took and passed in high school? </a:t>
            </a:r>
          </a:p>
        </p:txBody>
      </p:sp>
      <p:sp>
        <p:nvSpPr>
          <p:cNvPr id="8" name="Rectangle 7"/>
          <p:cNvSpPr/>
          <p:nvPr/>
        </p:nvSpPr>
        <p:spPr>
          <a:xfrm>
            <a:off x="1584103" y="5930659"/>
            <a:ext cx="1919438" cy="553998"/>
          </a:xfrm>
          <a:prstGeom prst="rect">
            <a:avLst/>
          </a:prstGeom>
        </p:spPr>
        <p:txBody>
          <a:bodyPr wrap="square">
            <a:spAutoFit/>
          </a:bodyPr>
          <a:lstStyle/>
          <a:p>
            <a:pPr algn="ctr" fontAlgn="base">
              <a:lnSpc>
                <a:spcPts val="1800"/>
              </a:lnSpc>
              <a:spcBef>
                <a:spcPct val="0"/>
              </a:spcBef>
              <a:spcAft>
                <a:spcPct val="0"/>
              </a:spcAft>
            </a:pPr>
            <a:r>
              <a:rPr lang="en-US" b="1" dirty="0" smtClean="0">
                <a:solidFill>
                  <a:srgbClr val="000000"/>
                </a:solidFill>
                <a:latin typeface="Arial" charset="0"/>
              </a:rPr>
              <a:t>Less than Algebra II</a:t>
            </a:r>
            <a:endParaRPr lang="en-US" b="1" dirty="0">
              <a:solidFill>
                <a:srgbClr val="000000"/>
              </a:solidFill>
              <a:latin typeface="Arial" charset="0"/>
            </a:endParaRPr>
          </a:p>
        </p:txBody>
      </p:sp>
      <p:sp>
        <p:nvSpPr>
          <p:cNvPr id="9" name="TextBox 8"/>
          <p:cNvSpPr txBox="1"/>
          <p:nvPr/>
        </p:nvSpPr>
        <p:spPr>
          <a:xfrm>
            <a:off x="2975018" y="2228943"/>
            <a:ext cx="3193963" cy="584775"/>
          </a:xfrm>
          <a:prstGeom prst="rect">
            <a:avLst/>
          </a:prstGeom>
          <a:noFill/>
        </p:spPr>
        <p:txBody>
          <a:bodyPr wrap="square" rtlCol="0">
            <a:spAutoFit/>
          </a:bodyPr>
          <a:lstStyle/>
          <a:p>
            <a:pPr algn="ctr" fontAlgn="base">
              <a:spcBef>
                <a:spcPct val="0"/>
              </a:spcBef>
              <a:spcAft>
                <a:spcPct val="0"/>
              </a:spcAft>
            </a:pPr>
            <a:r>
              <a:rPr lang="en-US" sz="1600" i="1" dirty="0" smtClean="0">
                <a:solidFill>
                  <a:srgbClr val="000000"/>
                </a:solidFill>
                <a:latin typeface="Arial" charset="0"/>
              </a:rPr>
              <a:t>Current </a:t>
            </a:r>
            <a:r>
              <a:rPr lang="en-US" sz="1600" i="1" dirty="0">
                <a:solidFill>
                  <a:srgbClr val="000000"/>
                </a:solidFill>
                <a:latin typeface="Arial" charset="0"/>
              </a:rPr>
              <a:t>college students who </a:t>
            </a:r>
          </a:p>
          <a:p>
            <a:pPr algn="ctr" fontAlgn="base">
              <a:spcBef>
                <a:spcPct val="0"/>
              </a:spcBef>
              <a:spcAft>
                <a:spcPct val="0"/>
              </a:spcAft>
            </a:pPr>
            <a:r>
              <a:rPr lang="en-US" sz="1600" i="1" dirty="0">
                <a:solidFill>
                  <a:srgbClr val="000000"/>
                </a:solidFill>
                <a:latin typeface="Arial" charset="0"/>
              </a:rPr>
              <a:t>took any remedial </a:t>
            </a:r>
            <a:r>
              <a:rPr lang="en-US" sz="1600" i="1" dirty="0" smtClean="0">
                <a:solidFill>
                  <a:srgbClr val="000000"/>
                </a:solidFill>
                <a:latin typeface="Arial" charset="0"/>
              </a:rPr>
              <a:t>classes</a:t>
            </a:r>
            <a:endParaRPr lang="en-US" sz="1600" i="1" dirty="0">
              <a:solidFill>
                <a:srgbClr val="000000"/>
              </a:solidFill>
              <a:latin typeface="Arial" charset="0"/>
            </a:endParaRPr>
          </a:p>
        </p:txBody>
      </p:sp>
      <p:sp>
        <p:nvSpPr>
          <p:cNvPr id="10" name="Rectangle 9"/>
          <p:cNvSpPr/>
          <p:nvPr/>
        </p:nvSpPr>
        <p:spPr>
          <a:xfrm>
            <a:off x="3166058" y="5930659"/>
            <a:ext cx="1919438" cy="323165"/>
          </a:xfrm>
          <a:prstGeom prst="rect">
            <a:avLst/>
          </a:prstGeom>
        </p:spPr>
        <p:txBody>
          <a:bodyPr wrap="square">
            <a:spAutoFit/>
          </a:bodyPr>
          <a:lstStyle/>
          <a:p>
            <a:pPr algn="ctr" fontAlgn="base">
              <a:lnSpc>
                <a:spcPts val="1800"/>
              </a:lnSpc>
              <a:spcBef>
                <a:spcPct val="0"/>
              </a:spcBef>
              <a:spcAft>
                <a:spcPct val="0"/>
              </a:spcAft>
            </a:pPr>
            <a:r>
              <a:rPr lang="en-US" b="1" dirty="0" smtClean="0">
                <a:solidFill>
                  <a:srgbClr val="000000"/>
                </a:solidFill>
                <a:latin typeface="Arial" charset="0"/>
              </a:rPr>
              <a:t>Algebra II</a:t>
            </a:r>
            <a:endParaRPr lang="en-US" b="1" dirty="0">
              <a:solidFill>
                <a:srgbClr val="000000"/>
              </a:solidFill>
              <a:latin typeface="Arial" charset="0"/>
            </a:endParaRPr>
          </a:p>
        </p:txBody>
      </p:sp>
      <p:sp>
        <p:nvSpPr>
          <p:cNvPr id="11" name="Rectangle 10"/>
          <p:cNvSpPr/>
          <p:nvPr/>
        </p:nvSpPr>
        <p:spPr>
          <a:xfrm>
            <a:off x="4748013" y="5930659"/>
            <a:ext cx="1919438" cy="553998"/>
          </a:xfrm>
          <a:prstGeom prst="rect">
            <a:avLst/>
          </a:prstGeom>
        </p:spPr>
        <p:txBody>
          <a:bodyPr wrap="square">
            <a:spAutoFit/>
          </a:bodyPr>
          <a:lstStyle/>
          <a:p>
            <a:pPr algn="ctr" fontAlgn="base">
              <a:lnSpc>
                <a:spcPts val="1800"/>
              </a:lnSpc>
              <a:spcBef>
                <a:spcPct val="0"/>
              </a:spcBef>
              <a:spcAft>
                <a:spcPct val="0"/>
              </a:spcAft>
            </a:pPr>
            <a:r>
              <a:rPr lang="en-US" b="1" dirty="0" smtClean="0">
                <a:solidFill>
                  <a:srgbClr val="000000"/>
                </a:solidFill>
                <a:latin typeface="Arial" charset="0"/>
              </a:rPr>
              <a:t>Higher than Algebra II</a:t>
            </a:r>
            <a:endParaRPr lang="en-US" b="1" dirty="0">
              <a:solidFill>
                <a:srgbClr val="000000"/>
              </a:solidFill>
              <a:latin typeface="Arial" charset="0"/>
            </a:endParaRPr>
          </a:p>
        </p:txBody>
      </p:sp>
    </p:spTree>
    <p:extLst>
      <p:ext uri="{BB962C8B-B14F-4D97-AF65-F5344CB8AC3E}">
        <p14:creationId xmlns:p14="http://schemas.microsoft.com/office/powerpoint/2010/main" val="1472729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970757356"/>
              </p:ext>
            </p:extLst>
          </p:nvPr>
        </p:nvGraphicFramePr>
        <p:xfrm>
          <a:off x="568325" y="2331076"/>
          <a:ext cx="8330976" cy="412123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636" y="394529"/>
            <a:ext cx="8506496" cy="1143000"/>
          </a:xfrm>
        </p:spPr>
        <p:txBody>
          <a:bodyPr/>
          <a:lstStyle/>
          <a:p>
            <a:r>
              <a:rPr lang="en-US" dirty="0" smtClean="0"/>
              <a:t>Biggest gaps in communicating /</a:t>
            </a:r>
            <a:r>
              <a:rPr lang="en-US" dirty="0" err="1" smtClean="0"/>
              <a:t>encourag</a:t>
            </a:r>
            <a:r>
              <a:rPr lang="en-US" dirty="0" smtClean="0"/>
              <a:t>- </a:t>
            </a:r>
            <a:r>
              <a:rPr lang="en-US" dirty="0" err="1" smtClean="0"/>
              <a:t>ing</a:t>
            </a:r>
            <a:r>
              <a:rPr lang="en-US" dirty="0" smtClean="0"/>
              <a:t> are in connecting high school to future success </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21</a:t>
            </a:fld>
            <a:endParaRPr lang="en-US" dirty="0">
              <a:solidFill>
                <a:srgbClr val="FFFFFF">
                  <a:lumMod val="95000"/>
                </a:srgbClr>
              </a:solidFill>
            </a:endParaRPr>
          </a:p>
        </p:txBody>
      </p:sp>
      <p:sp>
        <p:nvSpPr>
          <p:cNvPr id="6" name="TextBox 5"/>
          <p:cNvSpPr txBox="1"/>
          <p:nvPr/>
        </p:nvSpPr>
        <p:spPr>
          <a:xfrm>
            <a:off x="410328" y="1466048"/>
            <a:ext cx="8089728" cy="335989"/>
          </a:xfrm>
          <a:prstGeom prst="rect">
            <a:avLst/>
          </a:prstGeom>
          <a:noFill/>
        </p:spPr>
        <p:txBody>
          <a:bodyPr wrap="square" rtlCol="0">
            <a:spAutoFit/>
          </a:bodyPr>
          <a:lstStyle/>
          <a:p>
            <a:pPr algn="ctr" fontAlgn="base">
              <a:lnSpc>
                <a:spcPts val="1900"/>
              </a:lnSpc>
              <a:spcBef>
                <a:spcPct val="0"/>
              </a:spcBef>
              <a:spcAft>
                <a:spcPct val="0"/>
              </a:spcAft>
            </a:pPr>
            <a:r>
              <a:rPr lang="en-US" i="1" dirty="0" smtClean="0">
                <a:solidFill>
                  <a:srgbClr val="000000">
                    <a:lumMod val="65000"/>
                    <a:lumOff val="35000"/>
                  </a:srgbClr>
                </a:solidFill>
                <a:latin typeface="Arial" charset="0"/>
              </a:rPr>
              <a:t>How did your high school do in each of these areas?</a:t>
            </a:r>
            <a:endParaRPr lang="en-US" i="1" dirty="0">
              <a:solidFill>
                <a:srgbClr val="000000">
                  <a:lumMod val="65000"/>
                  <a:lumOff val="35000"/>
                </a:srgbClr>
              </a:solidFill>
              <a:latin typeface="Arial" charset="0"/>
            </a:endParaRPr>
          </a:p>
        </p:txBody>
      </p:sp>
      <p:sp>
        <p:nvSpPr>
          <p:cNvPr id="7" name="TextBox 6"/>
          <p:cNvSpPr txBox="1"/>
          <p:nvPr/>
        </p:nvSpPr>
        <p:spPr>
          <a:xfrm>
            <a:off x="334850" y="2556940"/>
            <a:ext cx="8628845" cy="3439403"/>
          </a:xfrm>
          <a:prstGeom prst="rect">
            <a:avLst/>
          </a:prstGeom>
          <a:noFill/>
        </p:spPr>
        <p:txBody>
          <a:bodyPr wrap="square" rtlCol="0">
            <a:spAutoFit/>
          </a:bodyPr>
          <a:lstStyle/>
          <a:p>
            <a:pPr fontAlgn="base">
              <a:lnSpc>
                <a:spcPts val="1600"/>
              </a:lnSpc>
              <a:spcBef>
                <a:spcPts val="3300"/>
              </a:spcBef>
              <a:spcAft>
                <a:spcPct val="0"/>
              </a:spcAft>
            </a:pPr>
            <a:r>
              <a:rPr lang="en-US" sz="1600" b="1" dirty="0" smtClean="0">
                <a:solidFill>
                  <a:srgbClr val="000000"/>
                </a:solidFill>
                <a:latin typeface="Arial" charset="0"/>
              </a:rPr>
              <a:t>Encouraging you to explore various professional/career opportunities</a:t>
            </a:r>
          </a:p>
          <a:p>
            <a:pPr fontAlgn="base">
              <a:lnSpc>
                <a:spcPts val="1600"/>
              </a:lnSpc>
              <a:spcBef>
                <a:spcPts val="3300"/>
              </a:spcBef>
              <a:spcAft>
                <a:spcPct val="0"/>
              </a:spcAft>
            </a:pPr>
            <a:r>
              <a:rPr lang="en-US" sz="1600" b="1" dirty="0" smtClean="0">
                <a:solidFill>
                  <a:srgbClr val="000000"/>
                </a:solidFill>
                <a:latin typeface="Arial" charset="0"/>
              </a:rPr>
              <a:t>Giving you clear understanding of expectations/ knowledge/skills needed for future</a:t>
            </a:r>
          </a:p>
          <a:p>
            <a:pPr fontAlgn="base">
              <a:lnSpc>
                <a:spcPts val="1600"/>
              </a:lnSpc>
              <a:spcBef>
                <a:spcPts val="3300"/>
              </a:spcBef>
              <a:spcAft>
                <a:spcPct val="0"/>
              </a:spcAft>
            </a:pPr>
            <a:r>
              <a:rPr lang="en-US" sz="1600" b="1" dirty="0" smtClean="0">
                <a:solidFill>
                  <a:srgbClr val="000000"/>
                </a:solidFill>
                <a:latin typeface="Arial" charset="0"/>
              </a:rPr>
              <a:t>Encouraging you to take the most advanced courses</a:t>
            </a:r>
          </a:p>
          <a:p>
            <a:pPr fontAlgn="base">
              <a:lnSpc>
                <a:spcPts val="1600"/>
              </a:lnSpc>
              <a:spcBef>
                <a:spcPts val="3300"/>
              </a:spcBef>
              <a:spcAft>
                <a:spcPct val="0"/>
              </a:spcAft>
            </a:pPr>
            <a:r>
              <a:rPr lang="en-US" sz="1600" b="1" dirty="0" smtClean="0">
                <a:solidFill>
                  <a:srgbClr val="000000"/>
                </a:solidFill>
                <a:latin typeface="Arial" charset="0"/>
              </a:rPr>
              <a:t>Communicating about classes/grades needed to get into college</a:t>
            </a:r>
          </a:p>
          <a:p>
            <a:pPr fontAlgn="base">
              <a:lnSpc>
                <a:spcPts val="1600"/>
              </a:lnSpc>
              <a:spcBef>
                <a:spcPts val="3300"/>
              </a:spcBef>
              <a:spcAft>
                <a:spcPct val="0"/>
              </a:spcAft>
            </a:pPr>
            <a:r>
              <a:rPr lang="en-US" sz="1600" b="1" dirty="0" smtClean="0">
                <a:solidFill>
                  <a:srgbClr val="000000"/>
                </a:solidFill>
                <a:latin typeface="Arial" charset="0"/>
              </a:rPr>
              <a:t>Communicating once a year/more on whether you were on track for college</a:t>
            </a:r>
          </a:p>
          <a:p>
            <a:pPr fontAlgn="base">
              <a:lnSpc>
                <a:spcPts val="1600"/>
              </a:lnSpc>
              <a:spcBef>
                <a:spcPts val="3300"/>
              </a:spcBef>
              <a:spcAft>
                <a:spcPct val="0"/>
              </a:spcAft>
            </a:pPr>
            <a:r>
              <a:rPr lang="en-US" sz="1600" b="1" dirty="0" smtClean="0">
                <a:solidFill>
                  <a:srgbClr val="000000"/>
                </a:solidFill>
                <a:latin typeface="Arial" charset="0"/>
              </a:rPr>
              <a:t>Communicating about classes/grades needed to graduate</a:t>
            </a:r>
          </a:p>
        </p:txBody>
      </p:sp>
      <p:sp>
        <p:nvSpPr>
          <p:cNvPr id="11" name="TextBox 10"/>
          <p:cNvSpPr txBox="1"/>
          <p:nvPr/>
        </p:nvSpPr>
        <p:spPr>
          <a:xfrm>
            <a:off x="2858210" y="1763400"/>
            <a:ext cx="3193963" cy="307777"/>
          </a:xfrm>
          <a:prstGeom prst="rect">
            <a:avLst/>
          </a:prstGeom>
          <a:noFill/>
        </p:spPr>
        <p:txBody>
          <a:bodyPr wrap="square" rtlCol="0">
            <a:spAutoFit/>
          </a:bodyPr>
          <a:lstStyle/>
          <a:p>
            <a:pPr algn="ctr" fontAlgn="base">
              <a:spcBef>
                <a:spcPct val="0"/>
              </a:spcBef>
              <a:spcAft>
                <a:spcPct val="0"/>
              </a:spcAft>
            </a:pPr>
            <a:r>
              <a:rPr lang="en-US" sz="1400" i="1" dirty="0" smtClean="0">
                <a:solidFill>
                  <a:srgbClr val="000000"/>
                </a:solidFill>
                <a:latin typeface="Arial" charset="0"/>
              </a:rPr>
              <a:t>All high school graduates</a:t>
            </a:r>
            <a:endParaRPr lang="en-US" sz="1400" i="1" dirty="0">
              <a:solidFill>
                <a:srgbClr val="000000"/>
              </a:solidFill>
              <a:latin typeface="Arial" charset="0"/>
            </a:endParaRPr>
          </a:p>
        </p:txBody>
      </p:sp>
      <p:grpSp>
        <p:nvGrpSpPr>
          <p:cNvPr id="14" name="Group 13"/>
          <p:cNvGrpSpPr/>
          <p:nvPr/>
        </p:nvGrpSpPr>
        <p:grpSpPr>
          <a:xfrm>
            <a:off x="218941" y="2043100"/>
            <a:ext cx="8925059" cy="320656"/>
            <a:chOff x="218941" y="2107495"/>
            <a:chExt cx="8925059" cy="320656"/>
          </a:xfrm>
        </p:grpSpPr>
        <p:grpSp>
          <p:nvGrpSpPr>
            <p:cNvPr id="3" name="Group 2"/>
            <p:cNvGrpSpPr/>
            <p:nvPr/>
          </p:nvGrpSpPr>
          <p:grpSpPr>
            <a:xfrm>
              <a:off x="218941" y="2120374"/>
              <a:ext cx="8925059" cy="307777"/>
              <a:chOff x="218941" y="2120374"/>
              <a:chExt cx="8925059" cy="307777"/>
            </a:xfrm>
          </p:grpSpPr>
          <p:sp>
            <p:nvSpPr>
              <p:cNvPr id="8" name="TextBox 7"/>
              <p:cNvSpPr txBox="1"/>
              <p:nvPr/>
            </p:nvSpPr>
            <p:spPr>
              <a:xfrm>
                <a:off x="218941" y="2120374"/>
                <a:ext cx="7675808" cy="307777"/>
              </a:xfrm>
              <a:prstGeom prst="rect">
                <a:avLst/>
              </a:prstGeom>
              <a:noFill/>
              <a:ln>
                <a:noFill/>
              </a:ln>
            </p:spPr>
            <p:txBody>
              <a:bodyPr wrap="square" rtlCol="0">
                <a:spAutoFit/>
              </a:bodyPr>
              <a:lstStyle/>
              <a:p>
                <a:pPr marL="231775" indent="-231775" fontAlgn="base">
                  <a:spcBef>
                    <a:spcPct val="0"/>
                  </a:spcBef>
                  <a:spcAft>
                    <a:spcPct val="0"/>
                  </a:spcAft>
                  <a:buClr>
                    <a:srgbClr val="004C99"/>
                  </a:buClr>
                  <a:buFont typeface="Wingdings" pitchFamily="2" charset="2"/>
                  <a:buChar char="n"/>
                </a:pPr>
                <a:r>
                  <a:rPr lang="en-US" sz="1400" dirty="0" smtClean="0">
                    <a:solidFill>
                      <a:srgbClr val="000000"/>
                    </a:solidFill>
                    <a:latin typeface="Arial" charset="0"/>
                  </a:rPr>
                  <a:t>Very good job </a:t>
                </a:r>
              </a:p>
            </p:txBody>
          </p:sp>
          <p:sp>
            <p:nvSpPr>
              <p:cNvPr id="9" name="TextBox 8"/>
              <p:cNvSpPr txBox="1"/>
              <p:nvPr/>
            </p:nvSpPr>
            <p:spPr>
              <a:xfrm>
                <a:off x="1635615" y="2120374"/>
                <a:ext cx="3567449" cy="307777"/>
              </a:xfrm>
              <a:prstGeom prst="rect">
                <a:avLst/>
              </a:prstGeom>
              <a:noFill/>
              <a:ln>
                <a:noFill/>
              </a:ln>
            </p:spPr>
            <p:txBody>
              <a:bodyPr wrap="square" rtlCol="0">
                <a:spAutoFit/>
              </a:bodyPr>
              <a:lstStyle/>
              <a:p>
                <a:pPr marL="231775" indent="-231775" fontAlgn="base">
                  <a:spcBef>
                    <a:spcPct val="0"/>
                  </a:spcBef>
                  <a:spcAft>
                    <a:spcPct val="0"/>
                  </a:spcAft>
                  <a:buClr>
                    <a:srgbClr val="FFC000"/>
                  </a:buClr>
                  <a:buFont typeface="Wingdings" pitchFamily="2" charset="2"/>
                  <a:buChar char="n"/>
                </a:pPr>
                <a:r>
                  <a:rPr lang="en-US" sz="1400" dirty="0" smtClean="0">
                    <a:solidFill>
                      <a:srgbClr val="000000"/>
                    </a:solidFill>
                    <a:latin typeface="Arial" charset="0"/>
                  </a:rPr>
                  <a:t>Good, should have done a little more</a:t>
                </a:r>
              </a:p>
            </p:txBody>
          </p:sp>
          <p:sp>
            <p:nvSpPr>
              <p:cNvPr id="12" name="TextBox 11"/>
              <p:cNvSpPr txBox="1"/>
              <p:nvPr/>
            </p:nvSpPr>
            <p:spPr>
              <a:xfrm>
                <a:off x="4932607" y="2120374"/>
                <a:ext cx="3142447" cy="307777"/>
              </a:xfrm>
              <a:prstGeom prst="rect">
                <a:avLst/>
              </a:prstGeom>
              <a:noFill/>
              <a:ln>
                <a:noFill/>
              </a:ln>
            </p:spPr>
            <p:txBody>
              <a:bodyPr wrap="square" rtlCol="0">
                <a:spAutoFit/>
              </a:bodyPr>
              <a:lstStyle/>
              <a:p>
                <a:pPr marL="231775" indent="-231775" fontAlgn="base">
                  <a:spcBef>
                    <a:spcPct val="0"/>
                  </a:spcBef>
                  <a:spcAft>
                    <a:spcPct val="0"/>
                  </a:spcAft>
                  <a:buClr>
                    <a:srgbClr val="FF6600"/>
                  </a:buClr>
                  <a:buFont typeface="Wingdings" pitchFamily="2" charset="2"/>
                  <a:buChar char="n"/>
                </a:pPr>
                <a:r>
                  <a:rPr lang="en-US" sz="1400" dirty="0" smtClean="0">
                    <a:solidFill>
                      <a:srgbClr val="000000"/>
                    </a:solidFill>
                    <a:latin typeface="Arial" charset="0"/>
                  </a:rPr>
                  <a:t>Fair, should have done a lot more</a:t>
                </a:r>
              </a:p>
            </p:txBody>
          </p:sp>
          <p:sp>
            <p:nvSpPr>
              <p:cNvPr id="13" name="TextBox 12"/>
              <p:cNvSpPr txBox="1"/>
              <p:nvPr/>
            </p:nvSpPr>
            <p:spPr>
              <a:xfrm>
                <a:off x="7946264" y="2120374"/>
                <a:ext cx="1197736" cy="307777"/>
              </a:xfrm>
              <a:prstGeom prst="rect">
                <a:avLst/>
              </a:prstGeom>
              <a:noFill/>
              <a:ln>
                <a:noFill/>
              </a:ln>
            </p:spPr>
            <p:txBody>
              <a:bodyPr wrap="square" rtlCol="0">
                <a:spAutoFit/>
              </a:bodyPr>
              <a:lstStyle/>
              <a:p>
                <a:pPr marL="231775" indent="-231775" fontAlgn="base">
                  <a:spcBef>
                    <a:spcPct val="0"/>
                  </a:spcBef>
                  <a:spcAft>
                    <a:spcPct val="0"/>
                  </a:spcAft>
                  <a:buClr>
                    <a:srgbClr val="C00000"/>
                  </a:buClr>
                  <a:buFont typeface="Wingdings" pitchFamily="2" charset="2"/>
                  <a:buChar char="n"/>
                </a:pPr>
                <a:r>
                  <a:rPr lang="en-US" sz="1400" dirty="0" smtClean="0">
                    <a:solidFill>
                      <a:srgbClr val="000000"/>
                    </a:solidFill>
                    <a:latin typeface="Arial" charset="0"/>
                  </a:rPr>
                  <a:t>Poor job</a:t>
                </a:r>
              </a:p>
            </p:txBody>
          </p:sp>
        </p:grpSp>
        <p:sp>
          <p:nvSpPr>
            <p:cNvPr id="5" name="Rectangle 4"/>
            <p:cNvSpPr/>
            <p:nvPr/>
          </p:nvSpPr>
          <p:spPr bwMode="auto">
            <a:xfrm>
              <a:off x="218941" y="2107495"/>
              <a:ext cx="8783391" cy="307777"/>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400" dirty="0" smtClean="0">
                <a:solidFill>
                  <a:srgbClr val="000000"/>
                </a:solidFill>
                <a:latin typeface="Arial" charset="0"/>
              </a:endParaRPr>
            </a:p>
          </p:txBody>
        </p:sp>
      </p:grpSp>
    </p:spTree>
    <p:extLst>
      <p:ext uri="{BB962C8B-B14F-4D97-AF65-F5344CB8AC3E}">
        <p14:creationId xmlns:p14="http://schemas.microsoft.com/office/powerpoint/2010/main" val="1789434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09" y="370451"/>
            <a:ext cx="8324838" cy="1143000"/>
          </a:xfrm>
        </p:spPr>
        <p:txBody>
          <a:bodyPr/>
          <a:lstStyle/>
          <a:p>
            <a:pPr algn="just"/>
            <a:r>
              <a:rPr lang="en-US" dirty="0" smtClean="0"/>
              <a:t>Grads of schools that excel at communi-</a:t>
            </a:r>
            <a:br>
              <a:rPr lang="en-US" dirty="0" smtClean="0"/>
            </a:br>
            <a:r>
              <a:rPr lang="en-US" dirty="0" smtClean="0"/>
              <a:t>cating/encouraging feel better prepared</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22</a:t>
            </a:fld>
            <a:endParaRPr lang="en-US" dirty="0">
              <a:solidFill>
                <a:srgbClr val="FFFFFF">
                  <a:lumMod val="95000"/>
                </a:srgbClr>
              </a:solidFill>
            </a:endParaRPr>
          </a:p>
        </p:txBody>
      </p:sp>
      <p:sp>
        <p:nvSpPr>
          <p:cNvPr id="12" name="TextBox 11"/>
          <p:cNvSpPr txBox="1"/>
          <p:nvPr/>
        </p:nvSpPr>
        <p:spPr>
          <a:xfrm>
            <a:off x="450758" y="1532613"/>
            <a:ext cx="8190962" cy="646331"/>
          </a:xfrm>
          <a:prstGeom prst="rect">
            <a:avLst/>
          </a:prstGeom>
          <a:noFill/>
          <a:ln>
            <a:noFill/>
          </a:ln>
        </p:spPr>
        <p:txBody>
          <a:bodyPr wrap="square" rtlCol="0">
            <a:spAutoFit/>
          </a:bodyPr>
          <a:lstStyle/>
          <a:p>
            <a:pPr fontAlgn="base">
              <a:spcBef>
                <a:spcPct val="0"/>
              </a:spcBef>
              <a:spcAft>
                <a:spcPct val="0"/>
              </a:spcAft>
              <a:buClr>
                <a:srgbClr val="004C99"/>
              </a:buClr>
            </a:pPr>
            <a:r>
              <a:rPr lang="en-US" i="1" dirty="0" smtClean="0">
                <a:solidFill>
                  <a:srgbClr val="000000">
                    <a:lumMod val="65000"/>
                    <a:lumOff val="35000"/>
                  </a:srgbClr>
                </a:solidFill>
                <a:latin typeface="Arial" charset="0"/>
              </a:rPr>
              <a:t>The education I received </a:t>
            </a:r>
            <a:r>
              <a:rPr lang="en-US" i="1" dirty="0">
                <a:solidFill>
                  <a:srgbClr val="000000">
                    <a:lumMod val="65000"/>
                    <a:lumOff val="35000"/>
                  </a:srgbClr>
                </a:solidFill>
                <a:latin typeface="Arial" charset="0"/>
              </a:rPr>
              <a:t>in high school </a:t>
            </a:r>
            <a:r>
              <a:rPr lang="en-US" i="1" dirty="0" smtClean="0">
                <a:solidFill>
                  <a:srgbClr val="000000">
                    <a:lumMod val="65000"/>
                    <a:lumOff val="35000"/>
                  </a:srgbClr>
                </a:solidFill>
                <a:latin typeface="Arial" charset="0"/>
              </a:rPr>
              <a:t>prepared me extremely or very well for college/the working world:</a:t>
            </a:r>
            <a:endParaRPr lang="en-US" i="1" dirty="0">
              <a:solidFill>
                <a:srgbClr val="000000">
                  <a:lumMod val="65000"/>
                  <a:lumOff val="35000"/>
                </a:srgbClr>
              </a:solidFill>
              <a:latin typeface="Arial" charset="0"/>
            </a:endParaRPr>
          </a:p>
        </p:txBody>
      </p:sp>
      <p:graphicFrame>
        <p:nvGraphicFramePr>
          <p:cNvPr id="11" name="Content Placeholder 4"/>
          <p:cNvGraphicFramePr>
            <a:graphicFrameLocks noGrp="1"/>
          </p:cNvGraphicFramePr>
          <p:nvPr>
            <p:ph idx="1"/>
            <p:extLst>
              <p:ext uri="{D42A27DB-BD31-4B8C-83A1-F6EECF244321}">
                <p14:modId xmlns:p14="http://schemas.microsoft.com/office/powerpoint/2010/main" val="4061100159"/>
              </p:ext>
            </p:extLst>
          </p:nvPr>
        </p:nvGraphicFramePr>
        <p:xfrm>
          <a:off x="45076" y="2202287"/>
          <a:ext cx="9053848" cy="432730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0523" y="3181741"/>
            <a:ext cx="8704627" cy="2416046"/>
          </a:xfrm>
          <a:prstGeom prst="rect">
            <a:avLst/>
          </a:prstGeom>
          <a:noFill/>
        </p:spPr>
        <p:txBody>
          <a:bodyPr wrap="none" rtlCol="0">
            <a:spAutoFit/>
          </a:bodyPr>
          <a:lstStyle/>
          <a:p>
            <a:pPr fontAlgn="base">
              <a:spcBef>
                <a:spcPts val="6000"/>
              </a:spcBef>
              <a:spcAft>
                <a:spcPct val="0"/>
              </a:spcAft>
            </a:pPr>
            <a:r>
              <a:rPr lang="en-US" sz="1700" b="1" dirty="0" smtClean="0">
                <a:solidFill>
                  <a:srgbClr val="000000"/>
                </a:solidFill>
                <a:latin typeface="Arial" charset="0"/>
              </a:rPr>
              <a:t>Giving me clear understanding of expectations/knowledge/skills needed for future</a:t>
            </a:r>
          </a:p>
          <a:p>
            <a:pPr fontAlgn="base">
              <a:spcBef>
                <a:spcPts val="6000"/>
              </a:spcBef>
              <a:spcAft>
                <a:spcPct val="0"/>
              </a:spcAft>
            </a:pPr>
            <a:r>
              <a:rPr lang="en-US" sz="1700" b="1" dirty="0" smtClean="0">
                <a:solidFill>
                  <a:srgbClr val="000000"/>
                </a:solidFill>
                <a:latin typeface="Arial" charset="0"/>
              </a:rPr>
              <a:t>Encouraging me to explore various professional/career opportunities</a:t>
            </a:r>
          </a:p>
          <a:p>
            <a:pPr fontAlgn="base">
              <a:spcBef>
                <a:spcPts val="6000"/>
              </a:spcBef>
              <a:spcAft>
                <a:spcPct val="0"/>
              </a:spcAft>
            </a:pPr>
            <a:r>
              <a:rPr lang="en-US" sz="1700" b="1" dirty="0" smtClean="0">
                <a:solidFill>
                  <a:srgbClr val="000000"/>
                </a:solidFill>
                <a:latin typeface="Arial" charset="0"/>
              </a:rPr>
              <a:t>Communicating about classes/grades needed to get into college</a:t>
            </a:r>
            <a:endParaRPr lang="en-US" sz="1700" b="1" dirty="0">
              <a:solidFill>
                <a:srgbClr val="000000"/>
              </a:solidFill>
              <a:latin typeface="Arial" charset="0"/>
            </a:endParaRPr>
          </a:p>
        </p:txBody>
      </p:sp>
    </p:spTree>
    <p:extLst>
      <p:ext uri="{BB962C8B-B14F-4D97-AF65-F5344CB8AC3E}">
        <p14:creationId xmlns:p14="http://schemas.microsoft.com/office/powerpoint/2010/main" val="19292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09" y="370451"/>
            <a:ext cx="8324838" cy="1143000"/>
          </a:xfrm>
        </p:spPr>
        <p:txBody>
          <a:bodyPr/>
          <a:lstStyle/>
          <a:p>
            <a:pPr algn="just"/>
            <a:r>
              <a:rPr lang="en-US" dirty="0" smtClean="0"/>
              <a:t>Grads of schools that excel at communi-</a:t>
            </a:r>
            <a:br>
              <a:rPr lang="en-US" dirty="0" smtClean="0"/>
            </a:br>
            <a:r>
              <a:rPr lang="en-US" dirty="0" smtClean="0"/>
              <a:t>cating/encouraging feel  better prepared</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23</a:t>
            </a:fld>
            <a:endParaRPr lang="en-US" dirty="0">
              <a:solidFill>
                <a:srgbClr val="FFFFFF">
                  <a:lumMod val="95000"/>
                </a:srgbClr>
              </a:solidFill>
            </a:endParaRPr>
          </a:p>
        </p:txBody>
      </p:sp>
      <p:sp>
        <p:nvSpPr>
          <p:cNvPr id="12" name="TextBox 11"/>
          <p:cNvSpPr txBox="1"/>
          <p:nvPr/>
        </p:nvSpPr>
        <p:spPr>
          <a:xfrm>
            <a:off x="450758" y="1532613"/>
            <a:ext cx="8190962" cy="646331"/>
          </a:xfrm>
          <a:prstGeom prst="rect">
            <a:avLst/>
          </a:prstGeom>
          <a:noFill/>
          <a:ln>
            <a:noFill/>
          </a:ln>
        </p:spPr>
        <p:txBody>
          <a:bodyPr wrap="square" rtlCol="0">
            <a:spAutoFit/>
          </a:bodyPr>
          <a:lstStyle/>
          <a:p>
            <a:pPr fontAlgn="base">
              <a:spcBef>
                <a:spcPct val="0"/>
              </a:spcBef>
              <a:spcAft>
                <a:spcPct val="0"/>
              </a:spcAft>
              <a:buClr>
                <a:srgbClr val="004C99"/>
              </a:buClr>
            </a:pPr>
            <a:r>
              <a:rPr lang="en-US" i="1" dirty="0" smtClean="0">
                <a:solidFill>
                  <a:srgbClr val="000000">
                    <a:lumMod val="65000"/>
                    <a:lumOff val="35000"/>
                  </a:srgbClr>
                </a:solidFill>
                <a:latin typeface="Arial" charset="0"/>
              </a:rPr>
              <a:t>The education I received </a:t>
            </a:r>
            <a:r>
              <a:rPr lang="en-US" i="1" dirty="0">
                <a:solidFill>
                  <a:srgbClr val="000000">
                    <a:lumMod val="65000"/>
                    <a:lumOff val="35000"/>
                  </a:srgbClr>
                </a:solidFill>
                <a:latin typeface="Arial" charset="0"/>
              </a:rPr>
              <a:t>in high school </a:t>
            </a:r>
            <a:r>
              <a:rPr lang="en-US" i="1" dirty="0" smtClean="0">
                <a:solidFill>
                  <a:srgbClr val="000000">
                    <a:lumMod val="65000"/>
                    <a:lumOff val="35000"/>
                  </a:srgbClr>
                </a:solidFill>
                <a:latin typeface="Arial" charset="0"/>
              </a:rPr>
              <a:t>prepared me extremely or very well for college/the working world:</a:t>
            </a:r>
            <a:endParaRPr lang="en-US" i="1" dirty="0">
              <a:solidFill>
                <a:srgbClr val="000000">
                  <a:lumMod val="65000"/>
                  <a:lumOff val="35000"/>
                </a:srgbClr>
              </a:solidFill>
              <a:latin typeface="Arial" charset="0"/>
            </a:endParaRPr>
          </a:p>
        </p:txBody>
      </p:sp>
      <p:graphicFrame>
        <p:nvGraphicFramePr>
          <p:cNvPr id="11" name="Content Placeholder 4"/>
          <p:cNvGraphicFramePr>
            <a:graphicFrameLocks noGrp="1"/>
          </p:cNvGraphicFramePr>
          <p:nvPr>
            <p:ph idx="1"/>
            <p:extLst>
              <p:ext uri="{D42A27DB-BD31-4B8C-83A1-F6EECF244321}">
                <p14:modId xmlns:p14="http://schemas.microsoft.com/office/powerpoint/2010/main" val="309256989"/>
              </p:ext>
            </p:extLst>
          </p:nvPr>
        </p:nvGraphicFramePr>
        <p:xfrm>
          <a:off x="45076" y="2202287"/>
          <a:ext cx="9053848" cy="432730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90523" y="3181741"/>
            <a:ext cx="7481535" cy="2416046"/>
          </a:xfrm>
          <a:prstGeom prst="rect">
            <a:avLst/>
          </a:prstGeom>
          <a:noFill/>
        </p:spPr>
        <p:txBody>
          <a:bodyPr wrap="none" rtlCol="0">
            <a:spAutoFit/>
          </a:bodyPr>
          <a:lstStyle/>
          <a:p>
            <a:pPr fontAlgn="base">
              <a:spcBef>
                <a:spcPts val="6000"/>
              </a:spcBef>
              <a:spcAft>
                <a:spcPct val="0"/>
              </a:spcAft>
            </a:pPr>
            <a:r>
              <a:rPr lang="en-US" sz="1700" b="1" dirty="0" smtClean="0">
                <a:solidFill>
                  <a:srgbClr val="000000"/>
                </a:solidFill>
                <a:latin typeface="Arial" charset="0"/>
              </a:rPr>
              <a:t>Encouraging me to take the most advanced courses</a:t>
            </a:r>
          </a:p>
          <a:p>
            <a:pPr fontAlgn="base">
              <a:spcBef>
                <a:spcPts val="6000"/>
              </a:spcBef>
              <a:spcAft>
                <a:spcPct val="0"/>
              </a:spcAft>
            </a:pPr>
            <a:r>
              <a:rPr lang="en-US" sz="1700" b="1" dirty="0" smtClean="0">
                <a:solidFill>
                  <a:srgbClr val="000000"/>
                </a:solidFill>
                <a:latin typeface="Arial" charset="0"/>
              </a:rPr>
              <a:t>Communicating at least once a year whether I was on track for college</a:t>
            </a:r>
          </a:p>
          <a:p>
            <a:pPr fontAlgn="base">
              <a:spcBef>
                <a:spcPts val="6000"/>
              </a:spcBef>
              <a:spcAft>
                <a:spcPct val="0"/>
              </a:spcAft>
            </a:pPr>
            <a:r>
              <a:rPr lang="en-US" sz="1700" b="1" dirty="0" smtClean="0">
                <a:solidFill>
                  <a:srgbClr val="000000"/>
                </a:solidFill>
                <a:latin typeface="Arial" charset="0"/>
              </a:rPr>
              <a:t>Communicating about classes/grades needed to graduate high school</a:t>
            </a:r>
            <a:endParaRPr lang="en-US" sz="1700" b="1" dirty="0">
              <a:solidFill>
                <a:srgbClr val="000000"/>
              </a:solidFill>
              <a:latin typeface="Arial" charset="0"/>
            </a:endParaRPr>
          </a:p>
        </p:txBody>
      </p:sp>
    </p:spTree>
    <p:extLst>
      <p:ext uri="{BB962C8B-B14F-4D97-AF65-F5344CB8AC3E}">
        <p14:creationId xmlns:p14="http://schemas.microsoft.com/office/powerpoint/2010/main" val="4196603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684" y="476275"/>
            <a:ext cx="8063279" cy="1143000"/>
          </a:xfrm>
        </p:spPr>
        <p:txBody>
          <a:bodyPr/>
          <a:lstStyle/>
          <a:p>
            <a:pPr algn="just"/>
            <a:r>
              <a:rPr lang="en-US" dirty="0" smtClean="0"/>
              <a:t>Lower income graduates are least likely </a:t>
            </a:r>
            <a:r>
              <a:rPr lang="en-US" dirty="0"/>
              <a:t>to report their high schools excelled at </a:t>
            </a:r>
            <a:r>
              <a:rPr lang="en-US" dirty="0" smtClean="0"/>
              <a:t>communicating/encouraging</a:t>
            </a:r>
            <a:endParaRPr lang="en-US" dirty="0"/>
          </a:p>
        </p:txBody>
      </p:sp>
      <p:sp>
        <p:nvSpPr>
          <p:cNvPr id="3" name="Slide Number Placeholder 2"/>
          <p:cNvSpPr>
            <a:spLocks noGrp="1"/>
          </p:cNvSpPr>
          <p:nvPr>
            <p:ph type="sldNum" sz="quarter" idx="10"/>
          </p:nvPr>
        </p:nvSpPr>
        <p:spPr/>
        <p:txBody>
          <a:bodyPr/>
          <a:lstStyle/>
          <a:p>
            <a:pPr>
              <a:defRPr/>
            </a:pPr>
            <a:fld id="{773A8D9D-64E9-4306-8D36-E616A295A43F}" type="slidenum">
              <a:rPr lang="en-US" smtClean="0">
                <a:solidFill>
                  <a:srgbClr val="FFFFFF">
                    <a:lumMod val="95000"/>
                  </a:srgbClr>
                </a:solidFill>
              </a:rPr>
              <a:pPr>
                <a:defRPr/>
              </a:pPr>
              <a:t>24</a:t>
            </a:fld>
            <a:endParaRPr lang="en-US" dirty="0">
              <a:solidFill>
                <a:srgbClr val="FFFFFF">
                  <a:lumMod val="95000"/>
                </a:srgbClr>
              </a:solidFill>
            </a:endParaRPr>
          </a:p>
        </p:txBody>
      </p:sp>
      <p:sp>
        <p:nvSpPr>
          <p:cNvPr id="17" name="TextBox 16"/>
          <p:cNvSpPr txBox="1"/>
          <p:nvPr/>
        </p:nvSpPr>
        <p:spPr>
          <a:xfrm>
            <a:off x="216785" y="2960931"/>
            <a:ext cx="4187789" cy="3477875"/>
          </a:xfrm>
          <a:prstGeom prst="rect">
            <a:avLst/>
          </a:prstGeom>
          <a:noFill/>
        </p:spPr>
        <p:txBody>
          <a:bodyPr wrap="square" rtlCol="0">
            <a:spAutoFit/>
          </a:bodyPr>
          <a:lstStyle/>
          <a:p>
            <a:pPr fontAlgn="t">
              <a:lnSpc>
                <a:spcPts val="1800"/>
              </a:lnSpc>
              <a:spcBef>
                <a:spcPts val="600"/>
              </a:spcBef>
              <a:spcAft>
                <a:spcPct val="0"/>
              </a:spcAft>
            </a:pPr>
            <a:r>
              <a:rPr lang="en-US" sz="1700" dirty="0" smtClean="0">
                <a:solidFill>
                  <a:srgbClr val="000000"/>
                </a:solidFill>
                <a:latin typeface="Arial" charset="0"/>
              </a:rPr>
              <a:t>Encouraging </a:t>
            </a:r>
            <a:r>
              <a:rPr lang="en-US" sz="1700" dirty="0">
                <a:solidFill>
                  <a:srgbClr val="000000"/>
                </a:solidFill>
                <a:latin typeface="Arial" charset="0"/>
              </a:rPr>
              <a:t>you to explore various professional/career opportunities</a:t>
            </a:r>
          </a:p>
          <a:p>
            <a:pPr fontAlgn="t">
              <a:lnSpc>
                <a:spcPts val="1800"/>
              </a:lnSpc>
              <a:spcBef>
                <a:spcPts val="600"/>
              </a:spcBef>
              <a:spcAft>
                <a:spcPct val="0"/>
              </a:spcAft>
            </a:pPr>
            <a:r>
              <a:rPr lang="en-US" sz="1700" dirty="0" smtClean="0">
                <a:solidFill>
                  <a:srgbClr val="000000"/>
                </a:solidFill>
                <a:latin typeface="Arial" charset="0"/>
              </a:rPr>
              <a:t>Giving </a:t>
            </a:r>
            <a:r>
              <a:rPr lang="en-US" sz="1700" dirty="0">
                <a:solidFill>
                  <a:srgbClr val="000000"/>
                </a:solidFill>
                <a:latin typeface="Arial" charset="0"/>
              </a:rPr>
              <a:t>you clear understanding of expectations/knowledge/skills needed for future</a:t>
            </a:r>
          </a:p>
          <a:p>
            <a:pPr fontAlgn="t">
              <a:lnSpc>
                <a:spcPts val="1800"/>
              </a:lnSpc>
              <a:spcBef>
                <a:spcPts val="600"/>
              </a:spcBef>
              <a:spcAft>
                <a:spcPct val="0"/>
              </a:spcAft>
            </a:pPr>
            <a:r>
              <a:rPr lang="en-US" sz="1700" dirty="0" smtClean="0">
                <a:solidFill>
                  <a:srgbClr val="000000"/>
                </a:solidFill>
                <a:latin typeface="Arial" charset="0"/>
              </a:rPr>
              <a:t>Encouraging </a:t>
            </a:r>
            <a:r>
              <a:rPr lang="en-US" sz="1700" dirty="0">
                <a:solidFill>
                  <a:srgbClr val="000000"/>
                </a:solidFill>
                <a:latin typeface="Arial" charset="0"/>
              </a:rPr>
              <a:t>you to take the most advanced courses</a:t>
            </a:r>
          </a:p>
          <a:p>
            <a:pPr fontAlgn="t">
              <a:lnSpc>
                <a:spcPts val="1800"/>
              </a:lnSpc>
              <a:spcBef>
                <a:spcPts val="600"/>
              </a:spcBef>
              <a:spcAft>
                <a:spcPct val="0"/>
              </a:spcAft>
            </a:pPr>
            <a:r>
              <a:rPr lang="en-US" sz="1700" dirty="0" smtClean="0">
                <a:solidFill>
                  <a:srgbClr val="000000"/>
                </a:solidFill>
                <a:latin typeface="Arial" charset="0"/>
              </a:rPr>
              <a:t>Communicating </a:t>
            </a:r>
            <a:r>
              <a:rPr lang="en-US" sz="1700" dirty="0">
                <a:solidFill>
                  <a:srgbClr val="000000"/>
                </a:solidFill>
                <a:latin typeface="Arial" charset="0"/>
              </a:rPr>
              <a:t>about classes/grades needed to get into college</a:t>
            </a:r>
          </a:p>
          <a:p>
            <a:pPr fontAlgn="t">
              <a:lnSpc>
                <a:spcPts val="1800"/>
              </a:lnSpc>
              <a:spcBef>
                <a:spcPts val="600"/>
              </a:spcBef>
              <a:spcAft>
                <a:spcPct val="0"/>
              </a:spcAft>
            </a:pPr>
            <a:r>
              <a:rPr lang="en-US" sz="1700" dirty="0" smtClean="0">
                <a:solidFill>
                  <a:srgbClr val="000000"/>
                </a:solidFill>
                <a:latin typeface="Arial" charset="0"/>
              </a:rPr>
              <a:t>Communicating </a:t>
            </a:r>
            <a:r>
              <a:rPr lang="en-US" sz="1700" dirty="0">
                <a:solidFill>
                  <a:srgbClr val="000000"/>
                </a:solidFill>
                <a:latin typeface="Arial" charset="0"/>
              </a:rPr>
              <a:t>once a year/more on whether you were on track for college</a:t>
            </a:r>
          </a:p>
          <a:p>
            <a:pPr fontAlgn="t">
              <a:lnSpc>
                <a:spcPts val="1800"/>
              </a:lnSpc>
              <a:spcBef>
                <a:spcPts val="600"/>
              </a:spcBef>
              <a:spcAft>
                <a:spcPct val="0"/>
              </a:spcAft>
            </a:pPr>
            <a:r>
              <a:rPr lang="en-US" sz="1700" dirty="0" smtClean="0">
                <a:solidFill>
                  <a:srgbClr val="000000"/>
                </a:solidFill>
                <a:latin typeface="Arial" charset="0"/>
              </a:rPr>
              <a:t>Communicating </a:t>
            </a:r>
            <a:r>
              <a:rPr lang="en-US" sz="1700" dirty="0">
                <a:solidFill>
                  <a:srgbClr val="000000"/>
                </a:solidFill>
                <a:latin typeface="Arial" charset="0"/>
              </a:rPr>
              <a:t>about classes/grades needed to graduate from high </a:t>
            </a:r>
            <a:r>
              <a:rPr lang="en-US" sz="1700" dirty="0" smtClean="0">
                <a:solidFill>
                  <a:srgbClr val="000000"/>
                </a:solidFill>
                <a:latin typeface="Arial" charset="0"/>
              </a:rPr>
              <a:t>school</a:t>
            </a:r>
            <a:endParaRPr lang="en-US" sz="1700" dirty="0">
              <a:solidFill>
                <a:srgbClr val="000000"/>
              </a:solidFill>
              <a:latin typeface="Arial" charset="0"/>
            </a:endParaRPr>
          </a:p>
        </p:txBody>
      </p:sp>
      <p:sp>
        <p:nvSpPr>
          <p:cNvPr id="15" name="TextBox 14"/>
          <p:cNvSpPr txBox="1"/>
          <p:nvPr/>
        </p:nvSpPr>
        <p:spPr>
          <a:xfrm>
            <a:off x="3844020" y="2253045"/>
            <a:ext cx="2088525" cy="4185761"/>
          </a:xfrm>
          <a:prstGeom prst="rect">
            <a:avLst/>
          </a:prstGeom>
          <a:noFill/>
        </p:spPr>
        <p:txBody>
          <a:bodyPr wrap="square" rtlCol="0">
            <a:spAutoFit/>
          </a:bodyPr>
          <a:lstStyle/>
          <a:p>
            <a:pPr algn="ctr" fontAlgn="base">
              <a:lnSpc>
                <a:spcPts val="1800"/>
              </a:lnSpc>
              <a:spcBef>
                <a:spcPts val="600"/>
              </a:spcBef>
              <a:spcAft>
                <a:spcPct val="0"/>
              </a:spcAft>
            </a:pPr>
            <a:r>
              <a:rPr lang="en-US" sz="1700" dirty="0" smtClean="0">
                <a:solidFill>
                  <a:srgbClr val="000000"/>
                </a:solidFill>
                <a:latin typeface="Arial" charset="0"/>
              </a:rPr>
              <a:t>HS grads from below average income family</a:t>
            </a:r>
          </a:p>
          <a:p>
            <a:pPr algn="ctr" fontAlgn="t">
              <a:spcBef>
                <a:spcPct val="0"/>
              </a:spcBef>
              <a:spcAft>
                <a:spcPct val="0"/>
              </a:spcAft>
            </a:pPr>
            <a:r>
              <a:rPr lang="en-US" sz="1700" dirty="0" smtClean="0">
                <a:solidFill>
                  <a:srgbClr val="000000"/>
                </a:solidFill>
                <a:latin typeface="Arial" charset="0"/>
              </a:rPr>
              <a:t>52%</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a:solidFill>
                  <a:srgbClr val="000000"/>
                </a:solidFill>
                <a:latin typeface="Arial" charset="0"/>
              </a:rPr>
              <a:t> </a:t>
            </a:r>
            <a:r>
              <a:rPr lang="en-US" sz="1700" dirty="0" smtClean="0">
                <a:solidFill>
                  <a:srgbClr val="000000"/>
                </a:solidFill>
                <a:latin typeface="Arial" charset="0"/>
              </a:rPr>
              <a:t>57%</a:t>
            </a:r>
            <a:r>
              <a:rPr lang="en-US" sz="1700" dirty="0">
                <a:solidFill>
                  <a:srgbClr val="000000"/>
                </a:solidFill>
                <a:latin typeface="Arial" charset="0"/>
              </a:rPr>
              <a:t> </a:t>
            </a:r>
            <a:r>
              <a:rPr lang="en-US" sz="1700" dirty="0" smtClean="0">
                <a:solidFill>
                  <a:srgbClr val="000000"/>
                </a:solidFill>
                <a:latin typeface="Arial" charset="0"/>
              </a:rPr>
              <a:t/>
            </a:r>
            <a:br>
              <a:rPr lang="en-US" sz="1700" dirty="0" smtClean="0">
                <a:solidFill>
                  <a:srgbClr val="000000"/>
                </a:solidFill>
                <a:latin typeface="Arial" charset="0"/>
              </a:rPr>
            </a:br>
            <a:r>
              <a:rPr lang="en-US" sz="1700" dirty="0" smtClean="0">
                <a:solidFill>
                  <a:srgbClr val="000000"/>
                </a:solidFill>
                <a:latin typeface="Arial" charset="0"/>
              </a:rPr>
              <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57%</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64%</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63%</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74%</a:t>
            </a:r>
            <a:br>
              <a:rPr lang="en-US" sz="1700" dirty="0" smtClean="0">
                <a:solidFill>
                  <a:srgbClr val="000000"/>
                </a:solidFill>
                <a:latin typeface="Arial" charset="0"/>
              </a:rPr>
            </a:br>
            <a:endParaRPr lang="en-US" sz="1700" dirty="0">
              <a:solidFill>
                <a:srgbClr val="000000"/>
              </a:solidFill>
              <a:latin typeface="Arial" charset="0"/>
            </a:endParaRPr>
          </a:p>
        </p:txBody>
      </p:sp>
      <p:sp>
        <p:nvSpPr>
          <p:cNvPr id="7" name="Rectangle 6"/>
          <p:cNvSpPr/>
          <p:nvPr/>
        </p:nvSpPr>
        <p:spPr>
          <a:xfrm>
            <a:off x="309578" y="1783532"/>
            <a:ext cx="8524843" cy="369332"/>
          </a:xfrm>
          <a:prstGeom prst="rect">
            <a:avLst/>
          </a:prstGeom>
        </p:spPr>
        <p:txBody>
          <a:bodyPr wrap="square">
            <a:spAutoFit/>
          </a:bodyPr>
          <a:lstStyle/>
          <a:p>
            <a:pPr algn="ctr" fontAlgn="base">
              <a:spcBef>
                <a:spcPct val="0"/>
              </a:spcBef>
              <a:spcAft>
                <a:spcPct val="0"/>
              </a:spcAft>
            </a:pPr>
            <a:r>
              <a:rPr lang="en-US" i="1" dirty="0" smtClean="0">
                <a:solidFill>
                  <a:srgbClr val="000000">
                    <a:lumMod val="65000"/>
                    <a:lumOff val="35000"/>
                  </a:srgbClr>
                </a:solidFill>
                <a:latin typeface="Arial" charset="0"/>
              </a:rPr>
              <a:t>My high </a:t>
            </a:r>
            <a:r>
              <a:rPr lang="en-US" i="1" dirty="0">
                <a:solidFill>
                  <a:srgbClr val="000000">
                    <a:lumMod val="65000"/>
                    <a:lumOff val="35000"/>
                  </a:srgbClr>
                </a:solidFill>
                <a:latin typeface="Arial" charset="0"/>
              </a:rPr>
              <a:t>school did </a:t>
            </a:r>
            <a:r>
              <a:rPr lang="en-US" i="1" dirty="0" smtClean="0">
                <a:solidFill>
                  <a:srgbClr val="000000">
                    <a:lumMod val="65000"/>
                    <a:lumOff val="35000"/>
                  </a:srgbClr>
                </a:solidFill>
                <a:latin typeface="Arial" charset="0"/>
              </a:rPr>
              <a:t>a very good/good job in in </a:t>
            </a:r>
            <a:r>
              <a:rPr lang="en-US" i="1" dirty="0">
                <a:solidFill>
                  <a:srgbClr val="000000">
                    <a:lumMod val="65000"/>
                    <a:lumOff val="35000"/>
                  </a:srgbClr>
                </a:solidFill>
                <a:latin typeface="Arial" charset="0"/>
              </a:rPr>
              <a:t>each of </a:t>
            </a:r>
            <a:r>
              <a:rPr lang="en-US" i="1" dirty="0" smtClean="0">
                <a:solidFill>
                  <a:srgbClr val="000000">
                    <a:lumMod val="65000"/>
                    <a:lumOff val="35000"/>
                  </a:srgbClr>
                </a:solidFill>
                <a:latin typeface="Arial" charset="0"/>
              </a:rPr>
              <a:t>these areas</a:t>
            </a:r>
            <a:endParaRPr lang="en-US" i="1" dirty="0">
              <a:solidFill>
                <a:srgbClr val="000000">
                  <a:lumMod val="65000"/>
                  <a:lumOff val="35000"/>
                </a:srgbClr>
              </a:solidFill>
              <a:latin typeface="Arial" charset="0"/>
            </a:endParaRPr>
          </a:p>
        </p:txBody>
      </p:sp>
      <p:cxnSp>
        <p:nvCxnSpPr>
          <p:cNvPr id="9" name="Straight Connector 8"/>
          <p:cNvCxnSpPr/>
          <p:nvPr/>
        </p:nvCxnSpPr>
        <p:spPr bwMode="auto">
          <a:xfrm>
            <a:off x="4146997" y="2960931"/>
            <a:ext cx="4997003"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5606280" y="2253045"/>
            <a:ext cx="2088525" cy="4185761"/>
          </a:xfrm>
          <a:prstGeom prst="rect">
            <a:avLst/>
          </a:prstGeom>
          <a:noFill/>
        </p:spPr>
        <p:txBody>
          <a:bodyPr wrap="square" rtlCol="0">
            <a:spAutoFit/>
          </a:bodyPr>
          <a:lstStyle/>
          <a:p>
            <a:pPr algn="ctr" fontAlgn="base">
              <a:lnSpc>
                <a:spcPts val="1800"/>
              </a:lnSpc>
              <a:spcBef>
                <a:spcPts val="600"/>
              </a:spcBef>
              <a:spcAft>
                <a:spcPct val="0"/>
              </a:spcAft>
            </a:pPr>
            <a:r>
              <a:rPr lang="en-US" sz="1700" dirty="0" smtClean="0">
                <a:solidFill>
                  <a:srgbClr val="000000"/>
                </a:solidFill>
                <a:latin typeface="Arial" charset="0"/>
              </a:rPr>
              <a:t>HS grads from average income family</a:t>
            </a:r>
          </a:p>
          <a:p>
            <a:pPr algn="ctr" fontAlgn="t">
              <a:spcBef>
                <a:spcPct val="0"/>
              </a:spcBef>
              <a:spcAft>
                <a:spcPct val="0"/>
              </a:spcAft>
            </a:pPr>
            <a:r>
              <a:rPr lang="en-US" sz="1700" dirty="0" smtClean="0">
                <a:solidFill>
                  <a:srgbClr val="000000"/>
                </a:solidFill>
                <a:latin typeface="Arial" charset="0"/>
              </a:rPr>
              <a:t>61%</a:t>
            </a:r>
            <a:br>
              <a:rPr lang="en-US" sz="1700" dirty="0" smtClean="0">
                <a:solidFill>
                  <a:srgbClr val="000000"/>
                </a:solidFill>
                <a:latin typeface="Arial" charset="0"/>
              </a:rPr>
            </a:br>
            <a:r>
              <a:rPr lang="en-US" sz="1700" dirty="0">
                <a:solidFill>
                  <a:srgbClr val="000000"/>
                </a:solidFill>
                <a:latin typeface="Arial" charset="0"/>
              </a:rPr>
              <a:t> </a:t>
            </a:r>
          </a:p>
          <a:p>
            <a:pPr algn="ctr" fontAlgn="t">
              <a:spcBef>
                <a:spcPct val="0"/>
              </a:spcBef>
              <a:spcAft>
                <a:spcPct val="0"/>
              </a:spcAft>
            </a:pPr>
            <a:r>
              <a:rPr lang="en-US" sz="1700" dirty="0" smtClean="0">
                <a:solidFill>
                  <a:srgbClr val="000000"/>
                </a:solidFill>
                <a:latin typeface="Arial" charset="0"/>
              </a:rPr>
              <a:t>66%</a:t>
            </a:r>
            <a:br>
              <a:rPr lang="en-US" sz="1700" dirty="0" smtClean="0">
                <a:solidFill>
                  <a:srgbClr val="000000"/>
                </a:solidFill>
                <a:latin typeface="Arial" charset="0"/>
              </a:rPr>
            </a:br>
            <a:r>
              <a:rPr lang="en-US" sz="1700" dirty="0" smtClean="0">
                <a:solidFill>
                  <a:srgbClr val="000000"/>
                </a:solidFill>
                <a:latin typeface="Arial" charset="0"/>
              </a:rPr>
              <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64%</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67%</a:t>
            </a:r>
            <a:br>
              <a:rPr lang="en-US" sz="1700" dirty="0" smtClean="0">
                <a:solidFill>
                  <a:srgbClr val="000000"/>
                </a:solidFill>
                <a:latin typeface="Arial" charset="0"/>
              </a:rPr>
            </a:br>
            <a:endParaRPr lang="en-US" sz="1700" dirty="0" smtClean="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65%</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77%</a:t>
            </a:r>
            <a:br>
              <a:rPr lang="en-US" sz="1700" dirty="0" smtClean="0">
                <a:solidFill>
                  <a:srgbClr val="000000"/>
                </a:solidFill>
                <a:latin typeface="Arial" charset="0"/>
              </a:rPr>
            </a:br>
            <a:endParaRPr lang="en-US" sz="1700" dirty="0">
              <a:solidFill>
                <a:srgbClr val="000000"/>
              </a:solidFill>
              <a:latin typeface="Arial" charset="0"/>
            </a:endParaRPr>
          </a:p>
        </p:txBody>
      </p:sp>
      <p:sp>
        <p:nvSpPr>
          <p:cNvPr id="13" name="TextBox 12"/>
          <p:cNvSpPr txBox="1"/>
          <p:nvPr/>
        </p:nvSpPr>
        <p:spPr>
          <a:xfrm>
            <a:off x="7306290" y="2253045"/>
            <a:ext cx="2088525" cy="4185761"/>
          </a:xfrm>
          <a:prstGeom prst="rect">
            <a:avLst/>
          </a:prstGeom>
          <a:noFill/>
        </p:spPr>
        <p:txBody>
          <a:bodyPr wrap="square" rtlCol="0">
            <a:spAutoFit/>
          </a:bodyPr>
          <a:lstStyle/>
          <a:p>
            <a:pPr algn="ctr" fontAlgn="base">
              <a:lnSpc>
                <a:spcPts val="1800"/>
              </a:lnSpc>
              <a:spcBef>
                <a:spcPts val="600"/>
              </a:spcBef>
              <a:spcAft>
                <a:spcPct val="0"/>
              </a:spcAft>
            </a:pPr>
            <a:r>
              <a:rPr lang="en-US" sz="1700" dirty="0" smtClean="0">
                <a:solidFill>
                  <a:srgbClr val="000000"/>
                </a:solidFill>
                <a:latin typeface="Arial" charset="0"/>
              </a:rPr>
              <a:t>HS grads from above average income family</a:t>
            </a:r>
          </a:p>
          <a:p>
            <a:pPr algn="ctr" fontAlgn="t">
              <a:spcBef>
                <a:spcPct val="0"/>
              </a:spcBef>
              <a:spcAft>
                <a:spcPct val="0"/>
              </a:spcAft>
            </a:pPr>
            <a:r>
              <a:rPr lang="en-US" sz="1700" dirty="0" smtClean="0">
                <a:solidFill>
                  <a:srgbClr val="000000"/>
                </a:solidFill>
                <a:latin typeface="Arial" charset="0"/>
              </a:rPr>
              <a:t>62%</a:t>
            </a:r>
            <a:br>
              <a:rPr lang="en-US" sz="1700" dirty="0" smtClean="0">
                <a:solidFill>
                  <a:srgbClr val="000000"/>
                </a:solidFill>
                <a:latin typeface="Arial" charset="0"/>
              </a:rPr>
            </a:br>
            <a:r>
              <a:rPr lang="en-US" sz="1700" dirty="0">
                <a:solidFill>
                  <a:srgbClr val="000000"/>
                </a:solidFill>
                <a:latin typeface="Arial" charset="0"/>
              </a:rPr>
              <a:t> </a:t>
            </a:r>
          </a:p>
          <a:p>
            <a:pPr algn="ctr" fontAlgn="t">
              <a:spcBef>
                <a:spcPct val="0"/>
              </a:spcBef>
              <a:spcAft>
                <a:spcPct val="0"/>
              </a:spcAft>
            </a:pPr>
            <a:r>
              <a:rPr lang="en-US" sz="1700" dirty="0" smtClean="0">
                <a:solidFill>
                  <a:srgbClr val="000000"/>
                </a:solidFill>
                <a:latin typeface="Arial" charset="0"/>
              </a:rPr>
              <a:t>68%</a:t>
            </a:r>
            <a:br>
              <a:rPr lang="en-US" sz="1700" dirty="0" smtClean="0">
                <a:solidFill>
                  <a:srgbClr val="000000"/>
                </a:solidFill>
                <a:latin typeface="Arial" charset="0"/>
              </a:rPr>
            </a:br>
            <a:r>
              <a:rPr lang="en-US" sz="1700" dirty="0" smtClean="0">
                <a:solidFill>
                  <a:srgbClr val="000000"/>
                </a:solidFill>
                <a:latin typeface="Arial" charset="0"/>
              </a:rPr>
              <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73%</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74%</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77%</a:t>
            </a:r>
            <a:br>
              <a:rPr lang="en-US" sz="1700" dirty="0" smtClean="0">
                <a:solidFill>
                  <a:srgbClr val="000000"/>
                </a:solidFill>
                <a:latin typeface="Arial" charset="0"/>
              </a:rPr>
            </a:br>
            <a:endParaRPr lang="en-US" sz="1700" dirty="0">
              <a:solidFill>
                <a:srgbClr val="000000"/>
              </a:solidFill>
              <a:latin typeface="Arial" charset="0"/>
            </a:endParaRPr>
          </a:p>
          <a:p>
            <a:pPr algn="ctr" fontAlgn="t">
              <a:spcBef>
                <a:spcPct val="0"/>
              </a:spcBef>
              <a:spcAft>
                <a:spcPct val="0"/>
              </a:spcAft>
            </a:pPr>
            <a:r>
              <a:rPr lang="en-US" sz="1700" dirty="0" smtClean="0">
                <a:solidFill>
                  <a:srgbClr val="000000"/>
                </a:solidFill>
                <a:latin typeface="Arial" charset="0"/>
              </a:rPr>
              <a:t>80%</a:t>
            </a:r>
            <a:br>
              <a:rPr lang="en-US" sz="1700" dirty="0" smtClean="0">
                <a:solidFill>
                  <a:srgbClr val="000000"/>
                </a:solidFill>
                <a:latin typeface="Arial" charset="0"/>
              </a:rPr>
            </a:br>
            <a:endParaRPr lang="en-US" sz="1700" dirty="0">
              <a:solidFill>
                <a:srgbClr val="000000"/>
              </a:solidFill>
              <a:latin typeface="Arial" charset="0"/>
            </a:endParaRPr>
          </a:p>
        </p:txBody>
      </p:sp>
    </p:spTree>
    <p:extLst>
      <p:ext uri="{BB962C8B-B14F-4D97-AF65-F5344CB8AC3E}">
        <p14:creationId xmlns:p14="http://schemas.microsoft.com/office/powerpoint/2010/main" val="424732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097779091"/>
              </p:ext>
            </p:extLst>
          </p:nvPr>
        </p:nvGraphicFramePr>
        <p:xfrm>
          <a:off x="568325" y="2331076"/>
          <a:ext cx="8330976" cy="421139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90152" y="176186"/>
            <a:ext cx="8139448" cy="1143000"/>
          </a:xfrm>
        </p:spPr>
        <p:txBody>
          <a:bodyPr/>
          <a:lstStyle/>
          <a:p>
            <a:pPr algn="just"/>
            <a:r>
              <a:rPr lang="en-US" dirty="0" smtClean="0"/>
              <a:t>Broad agreement on proposals </a:t>
            </a:r>
            <a:endParaRPr lang="en-US"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25</a:t>
            </a:fld>
            <a:endParaRPr lang="en-US" dirty="0">
              <a:solidFill>
                <a:srgbClr val="FFFFFF">
                  <a:lumMod val="95000"/>
                </a:srgbClr>
              </a:solidFill>
            </a:endParaRPr>
          </a:p>
        </p:txBody>
      </p:sp>
      <p:sp>
        <p:nvSpPr>
          <p:cNvPr id="6" name="TextBox 5"/>
          <p:cNvSpPr txBox="1"/>
          <p:nvPr/>
        </p:nvSpPr>
        <p:spPr>
          <a:xfrm>
            <a:off x="210528" y="991502"/>
            <a:ext cx="8456954" cy="579646"/>
          </a:xfrm>
          <a:prstGeom prst="rect">
            <a:avLst/>
          </a:prstGeom>
          <a:noFill/>
        </p:spPr>
        <p:txBody>
          <a:bodyPr wrap="square" rtlCol="0">
            <a:spAutoFit/>
          </a:bodyPr>
          <a:lstStyle/>
          <a:p>
            <a:pPr fontAlgn="base">
              <a:lnSpc>
                <a:spcPts val="1900"/>
              </a:lnSpc>
              <a:spcBef>
                <a:spcPct val="0"/>
              </a:spcBef>
              <a:spcAft>
                <a:spcPct val="0"/>
              </a:spcAft>
            </a:pPr>
            <a:r>
              <a:rPr lang="en-US" i="1" dirty="0" smtClean="0">
                <a:solidFill>
                  <a:srgbClr val="000000">
                    <a:lumMod val="65000"/>
                    <a:lumOff val="35000"/>
                  </a:srgbClr>
                </a:solidFill>
                <a:latin typeface="Arial" charset="0"/>
              </a:rPr>
              <a:t>What impact would this have in encouraging high school students to work harder and be better prepared for life after high school?</a:t>
            </a:r>
            <a:endParaRPr lang="en-US" i="1" dirty="0">
              <a:solidFill>
                <a:srgbClr val="000000">
                  <a:lumMod val="65000"/>
                  <a:lumOff val="35000"/>
                </a:srgbClr>
              </a:solidFill>
              <a:latin typeface="Arial" charset="0"/>
            </a:endParaRPr>
          </a:p>
        </p:txBody>
      </p:sp>
      <p:sp>
        <p:nvSpPr>
          <p:cNvPr id="7" name="TextBox 6"/>
          <p:cNvSpPr txBox="1"/>
          <p:nvPr/>
        </p:nvSpPr>
        <p:spPr>
          <a:xfrm>
            <a:off x="193181" y="2298369"/>
            <a:ext cx="7972025" cy="3836948"/>
          </a:xfrm>
          <a:prstGeom prst="rect">
            <a:avLst/>
          </a:prstGeom>
          <a:noFill/>
        </p:spPr>
        <p:txBody>
          <a:bodyPr wrap="square" rtlCol="0">
            <a:spAutoFit/>
          </a:bodyPr>
          <a:lstStyle/>
          <a:p>
            <a:pPr fontAlgn="base">
              <a:lnSpc>
                <a:spcPts val="1600"/>
              </a:lnSpc>
              <a:spcBef>
                <a:spcPts val="3000"/>
              </a:spcBef>
              <a:spcAft>
                <a:spcPct val="0"/>
              </a:spcAft>
            </a:pPr>
            <a:r>
              <a:rPr lang="en-US" sz="1600" b="1" dirty="0" smtClean="0">
                <a:solidFill>
                  <a:srgbClr val="000000"/>
                </a:solidFill>
                <a:latin typeface="Arial" charset="0"/>
              </a:rPr>
              <a:t>Opportunities for real-world learning </a:t>
            </a:r>
          </a:p>
          <a:p>
            <a:pPr fontAlgn="base">
              <a:lnSpc>
                <a:spcPts val="1600"/>
              </a:lnSpc>
              <a:spcBef>
                <a:spcPts val="3000"/>
              </a:spcBef>
              <a:spcAft>
                <a:spcPct val="0"/>
              </a:spcAft>
            </a:pPr>
            <a:r>
              <a:rPr lang="en-US" sz="1600" b="1" dirty="0" smtClean="0">
                <a:solidFill>
                  <a:srgbClr val="000000"/>
                </a:solidFill>
                <a:latin typeface="Arial" charset="0"/>
              </a:rPr>
              <a:t>Communication early in high school about courses needed for college/careers</a:t>
            </a:r>
          </a:p>
          <a:p>
            <a:pPr fontAlgn="base">
              <a:lnSpc>
                <a:spcPts val="1600"/>
              </a:lnSpc>
              <a:spcBef>
                <a:spcPts val="3000"/>
              </a:spcBef>
              <a:spcAft>
                <a:spcPct val="0"/>
              </a:spcAft>
            </a:pPr>
            <a:r>
              <a:rPr lang="en-US" sz="1600" b="1" dirty="0" smtClean="0">
                <a:solidFill>
                  <a:srgbClr val="000000"/>
                </a:solidFill>
                <a:latin typeface="Arial" charset="0"/>
              </a:rPr>
              <a:t>Opportunities to take challenging courses</a:t>
            </a:r>
            <a:endParaRPr lang="en-US" sz="1600" dirty="0" smtClean="0">
              <a:solidFill>
                <a:srgbClr val="000000"/>
              </a:solidFill>
              <a:latin typeface="Arial" charset="0"/>
            </a:endParaRPr>
          </a:p>
          <a:p>
            <a:pPr fontAlgn="base">
              <a:lnSpc>
                <a:spcPts val="1600"/>
              </a:lnSpc>
              <a:spcBef>
                <a:spcPts val="3000"/>
              </a:spcBef>
              <a:spcAft>
                <a:spcPct val="0"/>
              </a:spcAft>
            </a:pPr>
            <a:r>
              <a:rPr lang="en-US" sz="1600" b="1" dirty="0" smtClean="0">
                <a:solidFill>
                  <a:srgbClr val="000000"/>
                </a:solidFill>
                <a:latin typeface="Arial" charset="0"/>
              </a:rPr>
              <a:t>More help for those who need extra tutoring</a:t>
            </a:r>
            <a:endParaRPr lang="en-US" sz="1600" dirty="0" smtClean="0">
              <a:solidFill>
                <a:srgbClr val="000000"/>
              </a:solidFill>
              <a:latin typeface="Arial" charset="0"/>
            </a:endParaRPr>
          </a:p>
          <a:p>
            <a:pPr fontAlgn="base">
              <a:lnSpc>
                <a:spcPts val="1600"/>
              </a:lnSpc>
              <a:spcBef>
                <a:spcPts val="3000"/>
              </a:spcBef>
              <a:spcAft>
                <a:spcPct val="0"/>
              </a:spcAft>
            </a:pPr>
            <a:r>
              <a:rPr lang="en-US" sz="1600" b="1" dirty="0" smtClean="0">
                <a:solidFill>
                  <a:srgbClr val="000000"/>
                </a:solidFill>
                <a:latin typeface="Arial" charset="0"/>
              </a:rPr>
              <a:t>Assessments late in HS so students can find out what they need for college</a:t>
            </a:r>
          </a:p>
          <a:p>
            <a:pPr fontAlgn="base">
              <a:lnSpc>
                <a:spcPts val="1600"/>
              </a:lnSpc>
              <a:spcBef>
                <a:spcPts val="3000"/>
              </a:spcBef>
              <a:spcAft>
                <a:spcPct val="0"/>
              </a:spcAft>
            </a:pPr>
            <a:r>
              <a:rPr lang="en-US" sz="1600" b="1" dirty="0" smtClean="0">
                <a:solidFill>
                  <a:srgbClr val="000000"/>
                </a:solidFill>
                <a:latin typeface="Arial" charset="0"/>
              </a:rPr>
              <a:t>Require all to take four years math and biology, chemistry, and physics</a:t>
            </a:r>
          </a:p>
          <a:p>
            <a:pPr fontAlgn="base">
              <a:lnSpc>
                <a:spcPts val="1600"/>
              </a:lnSpc>
              <a:spcBef>
                <a:spcPts val="3000"/>
              </a:spcBef>
              <a:spcAft>
                <a:spcPct val="0"/>
              </a:spcAft>
            </a:pPr>
            <a:r>
              <a:rPr lang="en-US" sz="1600" b="1" dirty="0" smtClean="0">
                <a:solidFill>
                  <a:srgbClr val="000000"/>
                </a:solidFill>
                <a:latin typeface="Arial" charset="0"/>
              </a:rPr>
              <a:t>Require students to pass exams in math and writing to graduate</a:t>
            </a:r>
          </a:p>
        </p:txBody>
      </p:sp>
      <p:grpSp>
        <p:nvGrpSpPr>
          <p:cNvPr id="3" name="Group 2"/>
          <p:cNvGrpSpPr/>
          <p:nvPr/>
        </p:nvGrpSpPr>
        <p:grpSpPr>
          <a:xfrm>
            <a:off x="831756" y="1875673"/>
            <a:ext cx="7204661" cy="365760"/>
            <a:chOff x="831756" y="1682488"/>
            <a:chExt cx="7204661" cy="365760"/>
          </a:xfrm>
        </p:grpSpPr>
        <p:sp>
          <p:nvSpPr>
            <p:cNvPr id="8" name="TextBox 7"/>
            <p:cNvSpPr txBox="1"/>
            <p:nvPr/>
          </p:nvSpPr>
          <p:spPr>
            <a:xfrm>
              <a:off x="831756" y="1682488"/>
              <a:ext cx="3720305" cy="365760"/>
            </a:xfrm>
            <a:prstGeom prst="rect">
              <a:avLst/>
            </a:prstGeom>
            <a:noFill/>
            <a:ln>
              <a:noFill/>
            </a:ln>
          </p:spPr>
          <p:txBody>
            <a:bodyPr wrap="square" rtlCol="0">
              <a:spAutoFit/>
            </a:bodyPr>
            <a:lstStyle/>
            <a:p>
              <a:pPr marL="231775" indent="-231775" fontAlgn="base">
                <a:spcBef>
                  <a:spcPct val="0"/>
                </a:spcBef>
                <a:spcAft>
                  <a:spcPct val="0"/>
                </a:spcAft>
                <a:buClr>
                  <a:srgbClr val="004C99"/>
                </a:buClr>
                <a:buFont typeface="Wingdings" pitchFamily="2" charset="2"/>
                <a:buChar char="n"/>
              </a:pPr>
              <a:r>
                <a:rPr lang="en-US" sz="1600" dirty="0" smtClean="0">
                  <a:solidFill>
                    <a:srgbClr val="000000"/>
                  </a:solidFill>
                  <a:latin typeface="Arial" charset="0"/>
                </a:rPr>
                <a:t>Would improve things a great deal</a:t>
              </a:r>
            </a:p>
          </p:txBody>
        </p:sp>
        <p:sp>
          <p:nvSpPr>
            <p:cNvPr id="5" name="Rectangle 4"/>
            <p:cNvSpPr/>
            <p:nvPr/>
          </p:nvSpPr>
          <p:spPr bwMode="auto">
            <a:xfrm>
              <a:off x="831756" y="1689652"/>
              <a:ext cx="7075872" cy="351433"/>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600" dirty="0" smtClean="0">
                <a:solidFill>
                  <a:srgbClr val="000000"/>
                </a:solidFill>
                <a:latin typeface="Arial" charset="0"/>
              </a:endParaRPr>
            </a:p>
          </p:txBody>
        </p:sp>
        <p:sp>
          <p:nvSpPr>
            <p:cNvPr id="16" name="TextBox 15"/>
            <p:cNvSpPr txBox="1"/>
            <p:nvPr/>
          </p:nvSpPr>
          <p:spPr>
            <a:xfrm>
              <a:off x="4525851" y="1696091"/>
              <a:ext cx="3510566" cy="338554"/>
            </a:xfrm>
            <a:prstGeom prst="rect">
              <a:avLst/>
            </a:prstGeom>
            <a:noFill/>
            <a:ln>
              <a:noFill/>
            </a:ln>
          </p:spPr>
          <p:txBody>
            <a:bodyPr wrap="square" rtlCol="0">
              <a:spAutoFit/>
            </a:bodyPr>
            <a:lstStyle/>
            <a:p>
              <a:pPr marL="231775" indent="-231775" fontAlgn="base">
                <a:spcBef>
                  <a:spcPct val="0"/>
                </a:spcBef>
                <a:spcAft>
                  <a:spcPct val="0"/>
                </a:spcAft>
                <a:buClr>
                  <a:srgbClr val="79A4FF"/>
                </a:buClr>
                <a:buFont typeface="Wingdings" pitchFamily="2" charset="2"/>
                <a:buChar char="n"/>
              </a:pPr>
              <a:r>
                <a:rPr lang="en-US" sz="1600" dirty="0" smtClean="0">
                  <a:solidFill>
                    <a:srgbClr val="000000"/>
                  </a:solidFill>
                  <a:latin typeface="Arial" charset="0"/>
                </a:rPr>
                <a:t>Would improve things somewhat</a:t>
              </a:r>
            </a:p>
          </p:txBody>
        </p:sp>
      </p:grpSp>
      <p:sp>
        <p:nvSpPr>
          <p:cNvPr id="21" name="TextBox 20"/>
          <p:cNvSpPr txBox="1"/>
          <p:nvPr/>
        </p:nvSpPr>
        <p:spPr>
          <a:xfrm>
            <a:off x="8187972" y="1928942"/>
            <a:ext cx="933269" cy="4452501"/>
          </a:xfrm>
          <a:prstGeom prst="rect">
            <a:avLst/>
          </a:prstGeom>
          <a:noFill/>
        </p:spPr>
        <p:txBody>
          <a:bodyPr wrap="none" rtlCol="0">
            <a:spAutoFit/>
          </a:bodyPr>
          <a:lstStyle/>
          <a:p>
            <a:pPr algn="ctr" fontAlgn="base">
              <a:lnSpc>
                <a:spcPts val="1600"/>
              </a:lnSpc>
              <a:spcBef>
                <a:spcPts val="600"/>
              </a:spcBef>
              <a:spcAft>
                <a:spcPct val="0"/>
              </a:spcAft>
            </a:pPr>
            <a:r>
              <a:rPr lang="en-US" sz="1500" b="1" dirty="0" smtClean="0">
                <a:solidFill>
                  <a:srgbClr val="000000"/>
                </a:solidFill>
                <a:latin typeface="Arial" charset="0"/>
              </a:rPr>
              <a:t>Total </a:t>
            </a:r>
            <a:br>
              <a:rPr lang="en-US" sz="1500" b="1" dirty="0" smtClean="0">
                <a:solidFill>
                  <a:srgbClr val="000000"/>
                </a:solidFill>
                <a:latin typeface="Arial" charset="0"/>
              </a:rPr>
            </a:br>
            <a:r>
              <a:rPr lang="en-US" sz="1500" b="1" dirty="0" smtClean="0">
                <a:solidFill>
                  <a:srgbClr val="000000"/>
                </a:solidFill>
                <a:latin typeface="Arial" charset="0"/>
              </a:rPr>
              <a:t>would</a:t>
            </a:r>
            <a:br>
              <a:rPr lang="en-US" sz="1500" b="1" dirty="0" smtClean="0">
                <a:solidFill>
                  <a:srgbClr val="000000"/>
                </a:solidFill>
                <a:latin typeface="Arial" charset="0"/>
              </a:rPr>
            </a:br>
            <a:r>
              <a:rPr lang="en-US" sz="1500" b="1" dirty="0" smtClean="0">
                <a:solidFill>
                  <a:srgbClr val="000000"/>
                </a:solidFill>
                <a:latin typeface="Arial" charset="0"/>
              </a:rPr>
              <a:t>improve</a:t>
            </a:r>
          </a:p>
          <a:p>
            <a:pPr algn="ctr" fontAlgn="base">
              <a:lnSpc>
                <a:spcPts val="1600"/>
              </a:lnSpc>
              <a:spcBef>
                <a:spcPts val="600"/>
              </a:spcBef>
              <a:spcAft>
                <a:spcPct val="0"/>
              </a:spcAft>
            </a:pPr>
            <a:r>
              <a:rPr lang="en-US" sz="1500" b="1" dirty="0" smtClean="0">
                <a:solidFill>
                  <a:srgbClr val="000000"/>
                </a:solidFill>
                <a:latin typeface="Arial" charset="0"/>
              </a:rPr>
              <a:t>90%</a:t>
            </a:r>
          </a:p>
          <a:p>
            <a:pPr algn="ctr" fontAlgn="base">
              <a:lnSpc>
                <a:spcPts val="1600"/>
              </a:lnSpc>
              <a:spcBef>
                <a:spcPts val="2900"/>
              </a:spcBef>
              <a:spcAft>
                <a:spcPct val="0"/>
              </a:spcAft>
            </a:pPr>
            <a:r>
              <a:rPr lang="en-US" sz="1500" b="1" dirty="0" smtClean="0">
                <a:solidFill>
                  <a:srgbClr val="000000"/>
                </a:solidFill>
                <a:latin typeface="Arial" charset="0"/>
              </a:rPr>
              <a:t>87%</a:t>
            </a:r>
          </a:p>
          <a:p>
            <a:pPr algn="ctr" fontAlgn="base">
              <a:lnSpc>
                <a:spcPts val="1600"/>
              </a:lnSpc>
              <a:spcBef>
                <a:spcPts val="2900"/>
              </a:spcBef>
              <a:spcAft>
                <a:spcPct val="0"/>
              </a:spcAft>
            </a:pPr>
            <a:r>
              <a:rPr lang="en-US" sz="1500" b="1" dirty="0" smtClean="0">
                <a:solidFill>
                  <a:srgbClr val="000000"/>
                </a:solidFill>
                <a:latin typeface="Arial" charset="0"/>
              </a:rPr>
              <a:t>86%</a:t>
            </a:r>
          </a:p>
          <a:p>
            <a:pPr algn="ctr" fontAlgn="base">
              <a:lnSpc>
                <a:spcPts val="1600"/>
              </a:lnSpc>
              <a:spcBef>
                <a:spcPts val="2900"/>
              </a:spcBef>
              <a:spcAft>
                <a:spcPct val="0"/>
              </a:spcAft>
            </a:pPr>
            <a:r>
              <a:rPr lang="en-US" sz="1500" b="1" dirty="0" smtClean="0">
                <a:solidFill>
                  <a:srgbClr val="000000"/>
                </a:solidFill>
                <a:latin typeface="Arial" charset="0"/>
              </a:rPr>
              <a:t>83%</a:t>
            </a:r>
          </a:p>
          <a:p>
            <a:pPr algn="ctr" fontAlgn="base">
              <a:lnSpc>
                <a:spcPts val="1600"/>
              </a:lnSpc>
              <a:spcBef>
                <a:spcPts val="2900"/>
              </a:spcBef>
              <a:spcAft>
                <a:spcPct val="0"/>
              </a:spcAft>
            </a:pPr>
            <a:r>
              <a:rPr lang="en-US" sz="1500" b="1" dirty="0" smtClean="0">
                <a:solidFill>
                  <a:srgbClr val="000000"/>
                </a:solidFill>
                <a:latin typeface="Arial" charset="0"/>
              </a:rPr>
              <a:t>77%</a:t>
            </a:r>
          </a:p>
          <a:p>
            <a:pPr algn="ctr" fontAlgn="base">
              <a:lnSpc>
                <a:spcPts val="1600"/>
              </a:lnSpc>
              <a:spcBef>
                <a:spcPts val="2900"/>
              </a:spcBef>
              <a:spcAft>
                <a:spcPct val="0"/>
              </a:spcAft>
            </a:pPr>
            <a:r>
              <a:rPr lang="en-US" sz="1500" b="1" dirty="0" smtClean="0">
                <a:solidFill>
                  <a:srgbClr val="000000"/>
                </a:solidFill>
                <a:latin typeface="Arial" charset="0"/>
              </a:rPr>
              <a:t>72%</a:t>
            </a:r>
          </a:p>
          <a:p>
            <a:pPr algn="ctr" fontAlgn="base">
              <a:lnSpc>
                <a:spcPts val="1600"/>
              </a:lnSpc>
              <a:spcBef>
                <a:spcPts val="2900"/>
              </a:spcBef>
              <a:spcAft>
                <a:spcPct val="0"/>
              </a:spcAft>
            </a:pPr>
            <a:r>
              <a:rPr lang="en-US" sz="1500" b="1" dirty="0" smtClean="0">
                <a:solidFill>
                  <a:srgbClr val="000000"/>
                </a:solidFill>
                <a:latin typeface="Arial" charset="0"/>
              </a:rPr>
              <a:t>71%</a:t>
            </a:r>
            <a:endParaRPr lang="en-US" sz="1500" b="1" dirty="0">
              <a:solidFill>
                <a:srgbClr val="000000"/>
              </a:solidFill>
              <a:latin typeface="Arial" charset="0"/>
            </a:endParaRPr>
          </a:p>
        </p:txBody>
      </p:sp>
      <p:sp>
        <p:nvSpPr>
          <p:cNvPr id="17" name="TextBox 16"/>
          <p:cNvSpPr txBox="1"/>
          <p:nvPr/>
        </p:nvSpPr>
        <p:spPr>
          <a:xfrm>
            <a:off x="2975019" y="1584595"/>
            <a:ext cx="3193963" cy="307777"/>
          </a:xfrm>
          <a:prstGeom prst="rect">
            <a:avLst/>
          </a:prstGeom>
          <a:noFill/>
        </p:spPr>
        <p:txBody>
          <a:bodyPr wrap="square" rtlCol="0">
            <a:spAutoFit/>
          </a:bodyPr>
          <a:lstStyle/>
          <a:p>
            <a:pPr algn="ctr" fontAlgn="base">
              <a:spcBef>
                <a:spcPct val="0"/>
              </a:spcBef>
              <a:spcAft>
                <a:spcPct val="0"/>
              </a:spcAft>
            </a:pPr>
            <a:r>
              <a:rPr lang="en-US" sz="1400" i="1" dirty="0" smtClean="0">
                <a:solidFill>
                  <a:srgbClr val="000000"/>
                </a:solidFill>
                <a:latin typeface="Arial" charset="0"/>
              </a:rPr>
              <a:t>All high school graduates</a:t>
            </a:r>
            <a:endParaRPr lang="en-US" sz="1400" i="1" dirty="0">
              <a:solidFill>
                <a:srgbClr val="000000"/>
              </a:solidFill>
              <a:latin typeface="Arial" charset="0"/>
            </a:endParaRPr>
          </a:p>
        </p:txBody>
      </p:sp>
    </p:spTree>
    <p:extLst>
      <p:ext uri="{BB962C8B-B14F-4D97-AF65-F5344CB8AC3E}">
        <p14:creationId xmlns:p14="http://schemas.microsoft.com/office/powerpoint/2010/main" val="423078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bottom line:  Findings</a:t>
            </a:r>
            <a:endParaRPr lang="en-US" dirty="0"/>
          </a:p>
        </p:txBody>
      </p:sp>
      <p:sp>
        <p:nvSpPr>
          <p:cNvPr id="3" name="Content Placeholder 2"/>
          <p:cNvSpPr>
            <a:spLocks noGrp="1"/>
          </p:cNvSpPr>
          <p:nvPr>
            <p:ph idx="1"/>
          </p:nvPr>
        </p:nvSpPr>
        <p:spPr>
          <a:xfrm>
            <a:off x="386366" y="863954"/>
            <a:ext cx="8500057" cy="5717152"/>
          </a:xfrm>
        </p:spPr>
        <p:txBody>
          <a:bodyPr/>
          <a:lstStyle/>
          <a:p>
            <a:pPr lvl="0" algn="just">
              <a:lnSpc>
                <a:spcPts val="2600"/>
              </a:lnSpc>
            </a:pPr>
            <a:endParaRPr lang="en-US" sz="2000" dirty="0" smtClean="0"/>
          </a:p>
          <a:p>
            <a:pPr algn="just">
              <a:lnSpc>
                <a:spcPts val="2400"/>
              </a:lnSpc>
            </a:pPr>
            <a:r>
              <a:rPr lang="en-US" sz="2000" dirty="0"/>
              <a:t>Nearly half of recent high school graduates report they were not fully prepared for their next steps</a:t>
            </a:r>
          </a:p>
          <a:p>
            <a:pPr algn="just">
              <a:lnSpc>
                <a:spcPts val="2400"/>
              </a:lnSpc>
              <a:spcBef>
                <a:spcPts val="1200"/>
              </a:spcBef>
            </a:pPr>
            <a:r>
              <a:rPr lang="en-US" sz="2000" dirty="0"/>
              <a:t>They see clear gaps in their preparation, and this has real consequences:</a:t>
            </a:r>
          </a:p>
          <a:p>
            <a:pPr lvl="1" algn="just">
              <a:lnSpc>
                <a:spcPts val="2100"/>
              </a:lnSpc>
            </a:pPr>
            <a:r>
              <a:rPr lang="en-US" sz="1900" dirty="0"/>
              <a:t>Only one quarter feel their high school set high expectations</a:t>
            </a:r>
          </a:p>
          <a:p>
            <a:pPr lvl="1" algn="just">
              <a:lnSpc>
                <a:spcPts val="2100"/>
              </a:lnSpc>
            </a:pPr>
            <a:r>
              <a:rPr lang="en-US" sz="1900" dirty="0"/>
              <a:t>Over </a:t>
            </a:r>
            <a:r>
              <a:rPr lang="en-US" sz="1900" dirty="0" smtClean="0"/>
              <a:t>one quarter </a:t>
            </a:r>
            <a:r>
              <a:rPr lang="en-US" sz="1900" dirty="0"/>
              <a:t>wish their high school had done a better job in key areas:  study habits, communications, and math</a:t>
            </a:r>
          </a:p>
          <a:p>
            <a:pPr lvl="1" algn="just">
              <a:lnSpc>
                <a:spcPts val="2100"/>
              </a:lnSpc>
            </a:pPr>
            <a:r>
              <a:rPr lang="en-US" sz="1900" dirty="0"/>
              <a:t>Four in ten current students find college more difficult than expected</a:t>
            </a:r>
          </a:p>
          <a:p>
            <a:pPr algn="just">
              <a:lnSpc>
                <a:spcPts val="2400"/>
              </a:lnSpc>
              <a:spcBef>
                <a:spcPts val="1200"/>
              </a:spcBef>
            </a:pPr>
            <a:r>
              <a:rPr lang="en-US" sz="2000" dirty="0"/>
              <a:t>Recent grads tell us they would have worked harder if they had fully understood the challenges that lay ahead</a:t>
            </a:r>
          </a:p>
          <a:p>
            <a:pPr algn="just">
              <a:lnSpc>
                <a:spcPts val="2400"/>
              </a:lnSpc>
              <a:spcBef>
                <a:spcPts val="1200"/>
              </a:spcBef>
            </a:pPr>
            <a:r>
              <a:rPr lang="en-US" sz="2000" dirty="0"/>
              <a:t>Both college students AND non-college students report not having as much academic preparation as they needed</a:t>
            </a:r>
          </a:p>
          <a:p>
            <a:pPr algn="just">
              <a:lnSpc>
                <a:spcPts val="2400"/>
              </a:lnSpc>
              <a:spcBef>
                <a:spcPts val="1200"/>
              </a:spcBef>
            </a:pPr>
            <a:r>
              <a:rPr lang="en-US" sz="2000" dirty="0"/>
              <a:t>Recent Grads—whether they are in college or working—feel better prepared if they took more advanced courses in high </a:t>
            </a:r>
            <a:r>
              <a:rPr lang="en-US" sz="2000" dirty="0" smtClean="0"/>
              <a:t>school</a:t>
            </a:r>
            <a:endParaRPr lang="en-US" sz="2000"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26</a:t>
            </a:fld>
            <a:endParaRPr lang="en-US" dirty="0">
              <a:solidFill>
                <a:srgbClr val="FFFFFF">
                  <a:lumMod val="95000"/>
                </a:srgbClr>
              </a:solidFill>
            </a:endParaRPr>
          </a:p>
        </p:txBody>
      </p:sp>
    </p:spTree>
    <p:extLst>
      <p:ext uri="{BB962C8B-B14F-4D97-AF65-F5344CB8AC3E}">
        <p14:creationId xmlns:p14="http://schemas.microsoft.com/office/powerpoint/2010/main" val="1068881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0431"/>
            <a:ext cx="8061101" cy="1143000"/>
          </a:xfrm>
        </p:spPr>
        <p:txBody>
          <a:bodyPr/>
          <a:lstStyle/>
          <a:p>
            <a:r>
              <a:rPr lang="en-US" dirty="0"/>
              <a:t>The </a:t>
            </a:r>
            <a:r>
              <a:rPr lang="en-US" dirty="0" smtClean="0"/>
              <a:t>bottom </a:t>
            </a:r>
            <a:r>
              <a:rPr lang="en-US" dirty="0"/>
              <a:t>line:  Solutions</a:t>
            </a:r>
          </a:p>
        </p:txBody>
      </p:sp>
      <p:sp>
        <p:nvSpPr>
          <p:cNvPr id="3" name="Content Placeholder 2"/>
          <p:cNvSpPr>
            <a:spLocks noGrp="1"/>
          </p:cNvSpPr>
          <p:nvPr>
            <p:ph idx="1"/>
          </p:nvPr>
        </p:nvSpPr>
        <p:spPr>
          <a:xfrm>
            <a:off x="373487" y="516222"/>
            <a:ext cx="8500057" cy="5717152"/>
          </a:xfrm>
        </p:spPr>
        <p:txBody>
          <a:bodyPr/>
          <a:lstStyle/>
          <a:p>
            <a:pPr lvl="0" algn="just">
              <a:lnSpc>
                <a:spcPts val="2600"/>
              </a:lnSpc>
            </a:pPr>
            <a:endParaRPr lang="en-US" sz="2000" dirty="0" smtClean="0"/>
          </a:p>
          <a:p>
            <a:pPr algn="just">
              <a:lnSpc>
                <a:spcPts val="2100"/>
              </a:lnSpc>
              <a:spcBef>
                <a:spcPts val="1200"/>
              </a:spcBef>
            </a:pPr>
            <a:r>
              <a:rPr lang="en-US" sz="1800" dirty="0" smtClean="0"/>
              <a:t>The </a:t>
            </a:r>
            <a:r>
              <a:rPr lang="en-US" sz="1800" dirty="0"/>
              <a:t>research suggests that providing real academic challenge for high school students and communicating with them about what is needed for future success helps to better prepare grads for the road ahead</a:t>
            </a:r>
          </a:p>
          <a:p>
            <a:pPr algn="just">
              <a:lnSpc>
                <a:spcPts val="2100"/>
              </a:lnSpc>
              <a:spcBef>
                <a:spcPts val="1200"/>
              </a:spcBef>
            </a:pPr>
            <a:r>
              <a:rPr lang="en-US" sz="1800" dirty="0"/>
              <a:t>Providing consistent and regular signals to ALL high school students about what academics are needed to be ready for college and careers is key:</a:t>
            </a:r>
          </a:p>
          <a:p>
            <a:pPr marL="679450" lvl="2" algn="just">
              <a:lnSpc>
                <a:spcPts val="1700"/>
              </a:lnSpc>
              <a:spcBef>
                <a:spcPts val="600"/>
              </a:spcBef>
              <a:buFont typeface="Courier New" panose="02070309020205020404" pitchFamily="49" charset="0"/>
              <a:buChar char="o"/>
            </a:pPr>
            <a:r>
              <a:rPr lang="en-US" sz="1500" dirty="0"/>
              <a:t>Set rigorous expectations, students will rise to the challenge</a:t>
            </a:r>
          </a:p>
          <a:p>
            <a:pPr marL="679450" lvl="2" algn="just">
              <a:lnSpc>
                <a:spcPts val="1700"/>
              </a:lnSpc>
              <a:spcBef>
                <a:spcPts val="600"/>
              </a:spcBef>
              <a:buFont typeface="Courier New" panose="02070309020205020404" pitchFamily="49" charset="0"/>
              <a:buChar char="o"/>
            </a:pPr>
            <a:r>
              <a:rPr lang="en-US" sz="1500" dirty="0"/>
              <a:t>Have graduation requirements that ensure academic preparation for all</a:t>
            </a:r>
          </a:p>
          <a:p>
            <a:pPr marL="679450" lvl="2" algn="just">
              <a:lnSpc>
                <a:spcPts val="1700"/>
              </a:lnSpc>
              <a:spcBef>
                <a:spcPts val="600"/>
              </a:spcBef>
              <a:buFont typeface="Courier New" panose="02070309020205020404" pitchFamily="49" charset="0"/>
              <a:buChar char="o"/>
            </a:pPr>
            <a:r>
              <a:rPr lang="en-US" sz="1500" dirty="0"/>
              <a:t>Encourage all students to take the most advanced </a:t>
            </a:r>
            <a:r>
              <a:rPr lang="en-US" sz="1500" dirty="0" smtClean="0"/>
              <a:t>classes</a:t>
            </a:r>
          </a:p>
          <a:p>
            <a:pPr marL="679450" lvl="2" algn="just">
              <a:lnSpc>
                <a:spcPts val="1700"/>
              </a:lnSpc>
              <a:spcBef>
                <a:spcPts val="600"/>
              </a:spcBef>
              <a:buFont typeface="Courier New" panose="02070309020205020404" pitchFamily="49" charset="0"/>
              <a:buChar char="o"/>
            </a:pPr>
            <a:r>
              <a:rPr lang="en-US" sz="1500" dirty="0"/>
              <a:t>Ensure the rigor of classes offered; reliance on course titles can lead to watered down courses</a:t>
            </a:r>
            <a:r>
              <a:rPr lang="en-US" sz="1500" dirty="0" smtClean="0"/>
              <a:t> </a:t>
            </a:r>
            <a:endParaRPr lang="en-US" sz="1500" dirty="0"/>
          </a:p>
          <a:p>
            <a:pPr marL="679450" lvl="2" algn="just">
              <a:lnSpc>
                <a:spcPts val="1700"/>
              </a:lnSpc>
              <a:spcBef>
                <a:spcPts val="600"/>
              </a:spcBef>
              <a:buFont typeface="Courier New" panose="02070309020205020404" pitchFamily="49" charset="0"/>
              <a:buChar char="o"/>
            </a:pPr>
            <a:r>
              <a:rPr lang="en-US" sz="1500" dirty="0"/>
              <a:t>Communicate with students early in high school (if not before) about the expectations and skills (including courses) needed for future success—including college admissions and career interests</a:t>
            </a:r>
          </a:p>
          <a:p>
            <a:pPr marL="679450" lvl="2" algn="just">
              <a:lnSpc>
                <a:spcPts val="1700"/>
              </a:lnSpc>
              <a:spcBef>
                <a:spcPts val="600"/>
              </a:spcBef>
              <a:buFont typeface="Courier New" panose="02070309020205020404" pitchFamily="49" charset="0"/>
              <a:buChar char="o"/>
            </a:pPr>
            <a:r>
              <a:rPr lang="en-US" sz="1500" dirty="0"/>
              <a:t>Regularly tell students whether they are “on track”</a:t>
            </a:r>
          </a:p>
          <a:p>
            <a:pPr marL="679450" lvl="2" algn="just">
              <a:lnSpc>
                <a:spcPts val="1700"/>
              </a:lnSpc>
              <a:spcBef>
                <a:spcPts val="600"/>
              </a:spcBef>
              <a:buFont typeface="Courier New" panose="02070309020205020404" pitchFamily="49" charset="0"/>
              <a:buChar char="o"/>
            </a:pPr>
            <a:r>
              <a:rPr lang="en-US" sz="1500" dirty="0"/>
              <a:t>Tie learning in high school to life outside the classroom  by providing real-world learning opportunities</a:t>
            </a:r>
          </a:p>
          <a:p>
            <a:pPr marL="679450" lvl="2" algn="just">
              <a:lnSpc>
                <a:spcPts val="1700"/>
              </a:lnSpc>
              <a:spcBef>
                <a:spcPts val="600"/>
              </a:spcBef>
              <a:buFont typeface="Courier New" panose="02070309020205020404" pitchFamily="49" charset="0"/>
              <a:buChar char="o"/>
            </a:pPr>
            <a:r>
              <a:rPr lang="en-US" sz="1500" dirty="0"/>
              <a:t>Provide support/help for students who need it (e.g. tutoring)   </a:t>
            </a:r>
          </a:p>
          <a:p>
            <a:pPr marL="679450" lvl="2" algn="just">
              <a:lnSpc>
                <a:spcPts val="1700"/>
              </a:lnSpc>
              <a:spcBef>
                <a:spcPts val="600"/>
              </a:spcBef>
              <a:buFont typeface="Courier New" panose="02070309020205020404" pitchFamily="49" charset="0"/>
              <a:buChar char="o"/>
            </a:pPr>
            <a:r>
              <a:rPr lang="en-US" sz="1500" dirty="0"/>
              <a:t>All means ALL. Be sure all students understand and know the benefit of academic preparation for college and careers; everyone needs to be prepared for their next steps.</a:t>
            </a:r>
          </a:p>
          <a:p>
            <a:pPr algn="just">
              <a:lnSpc>
                <a:spcPts val="2400"/>
              </a:lnSpc>
            </a:pPr>
            <a:endParaRPr lang="en-US" sz="2000"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27</a:t>
            </a:fld>
            <a:endParaRPr lang="en-US" dirty="0">
              <a:solidFill>
                <a:srgbClr val="FFFFFF">
                  <a:lumMod val="95000"/>
                </a:srgbClr>
              </a:solidFill>
            </a:endParaRPr>
          </a:p>
        </p:txBody>
      </p:sp>
    </p:spTree>
    <p:extLst>
      <p:ext uri="{BB962C8B-B14F-4D97-AF65-F5344CB8AC3E}">
        <p14:creationId xmlns:p14="http://schemas.microsoft.com/office/powerpoint/2010/main" val="3950670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2783540"/>
            <a:ext cx="7772400" cy="1362075"/>
          </a:xfrm>
        </p:spPr>
        <p:txBody>
          <a:bodyPr/>
          <a:lstStyle/>
          <a:p>
            <a:pPr algn="just">
              <a:lnSpc>
                <a:spcPct val="100000"/>
              </a:lnSpc>
            </a:pPr>
            <a:r>
              <a:rPr lang="en-US" dirty="0" smtClean="0"/>
              <a:t>Too many recent high school graduates report gaps in their preparedness for college and work after high school.</a:t>
            </a:r>
            <a:endParaRPr lang="en-US" dirty="0">
              <a:solidFill>
                <a:schemeClr val="accent1">
                  <a:lumMod val="50000"/>
                </a:schemeClr>
              </a:solidFill>
            </a:endParaRP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3</a:t>
            </a:fld>
            <a:endParaRPr lang="en-US" dirty="0">
              <a:solidFill>
                <a:srgbClr val="FFFFFF">
                  <a:lumMod val="95000"/>
                </a:srgbClr>
              </a:solidFill>
            </a:endParaRPr>
          </a:p>
        </p:txBody>
      </p:sp>
    </p:spTree>
    <p:extLst>
      <p:ext uri="{BB962C8B-B14F-4D97-AF65-F5344CB8AC3E}">
        <p14:creationId xmlns:p14="http://schemas.microsoft.com/office/powerpoint/2010/main" val="522778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97" y="292100"/>
            <a:ext cx="8106229" cy="1143000"/>
          </a:xfrm>
        </p:spPr>
        <p:txBody>
          <a:bodyPr/>
          <a:lstStyle/>
          <a:p>
            <a:r>
              <a:rPr lang="en-US" dirty="0"/>
              <a:t>About half report gaps in preparation for life after high </a:t>
            </a:r>
            <a:r>
              <a:rPr lang="en-US" dirty="0" smtClean="0"/>
              <a:t>school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0056292"/>
              </p:ext>
            </p:extLst>
          </p:nvPr>
        </p:nvGraphicFramePr>
        <p:xfrm>
          <a:off x="289449" y="1846580"/>
          <a:ext cx="9057906" cy="436486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4</a:t>
            </a:fld>
            <a:endParaRPr lang="en-US" dirty="0">
              <a:solidFill>
                <a:srgbClr val="FFFFFF">
                  <a:lumMod val="95000"/>
                </a:srgbClr>
              </a:solidFill>
            </a:endParaRPr>
          </a:p>
        </p:txBody>
      </p:sp>
      <p:sp>
        <p:nvSpPr>
          <p:cNvPr id="6" name="TextBox 5"/>
          <p:cNvSpPr txBox="1"/>
          <p:nvPr/>
        </p:nvSpPr>
        <p:spPr>
          <a:xfrm>
            <a:off x="167426" y="1519981"/>
            <a:ext cx="8809149" cy="335989"/>
          </a:xfrm>
          <a:prstGeom prst="rect">
            <a:avLst/>
          </a:prstGeom>
          <a:noFill/>
        </p:spPr>
        <p:txBody>
          <a:bodyPr wrap="square" rtlCol="0">
            <a:spAutoFit/>
          </a:bodyPr>
          <a:lstStyle/>
          <a:p>
            <a:pPr fontAlgn="base">
              <a:lnSpc>
                <a:spcPts val="1900"/>
              </a:lnSpc>
              <a:spcBef>
                <a:spcPct val="0"/>
              </a:spcBef>
              <a:spcAft>
                <a:spcPct val="0"/>
              </a:spcAft>
            </a:pPr>
            <a:r>
              <a:rPr lang="en-US" i="1" dirty="0" smtClean="0">
                <a:solidFill>
                  <a:srgbClr val="000000">
                    <a:lumMod val="65000"/>
                    <a:lumOff val="35000"/>
                  </a:srgbClr>
                </a:solidFill>
                <a:latin typeface="Arial" charset="0"/>
              </a:rPr>
              <a:t>How well did your high school education prepare </a:t>
            </a:r>
            <a:r>
              <a:rPr lang="en-US" i="1" dirty="0">
                <a:solidFill>
                  <a:srgbClr val="000000">
                    <a:lumMod val="65000"/>
                    <a:lumOff val="35000"/>
                  </a:srgbClr>
                </a:solidFill>
                <a:latin typeface="Arial" charset="0"/>
              </a:rPr>
              <a:t>you </a:t>
            </a:r>
            <a:r>
              <a:rPr lang="en-US" i="1" dirty="0" smtClean="0">
                <a:solidFill>
                  <a:srgbClr val="000000">
                    <a:lumMod val="65000"/>
                    <a:lumOff val="35000"/>
                  </a:srgbClr>
                </a:solidFill>
                <a:latin typeface="Arial" charset="0"/>
              </a:rPr>
              <a:t>for college/the working world?</a:t>
            </a:r>
            <a:endParaRPr lang="en-US" i="1" dirty="0">
              <a:solidFill>
                <a:srgbClr val="000000">
                  <a:lumMod val="65000"/>
                  <a:lumOff val="35000"/>
                </a:srgbClr>
              </a:solidFill>
              <a:latin typeface="Arial" charset="0"/>
            </a:endParaRPr>
          </a:p>
        </p:txBody>
      </p:sp>
      <p:sp>
        <p:nvSpPr>
          <p:cNvPr id="13" name="TextBox 12"/>
          <p:cNvSpPr txBox="1"/>
          <p:nvPr/>
        </p:nvSpPr>
        <p:spPr>
          <a:xfrm>
            <a:off x="1418051" y="2827946"/>
            <a:ext cx="1837362" cy="338554"/>
          </a:xfrm>
          <a:prstGeom prst="rect">
            <a:avLst/>
          </a:prstGeom>
          <a:noFill/>
        </p:spPr>
        <p:txBody>
          <a:bodyPr wrap="none" rtlCol="0">
            <a:spAutoFit/>
          </a:bodyPr>
          <a:lstStyle/>
          <a:p>
            <a:pPr algn="ctr" fontAlgn="base">
              <a:spcBef>
                <a:spcPct val="0"/>
              </a:spcBef>
              <a:spcAft>
                <a:spcPct val="0"/>
              </a:spcAft>
            </a:pPr>
            <a:r>
              <a:rPr lang="en-US" sz="1600" b="1" dirty="0" smtClean="0">
                <a:solidFill>
                  <a:srgbClr val="000000"/>
                </a:solidFill>
                <a:latin typeface="Arial" charset="0"/>
              </a:rPr>
              <a:t>College students</a:t>
            </a:r>
            <a:endParaRPr lang="en-US" sz="1600" b="1" dirty="0">
              <a:solidFill>
                <a:srgbClr val="000000"/>
              </a:solidFill>
              <a:latin typeface="Arial" charset="0"/>
            </a:endParaRPr>
          </a:p>
        </p:txBody>
      </p:sp>
      <p:sp>
        <p:nvSpPr>
          <p:cNvPr id="14" name="TextBox 13"/>
          <p:cNvSpPr txBox="1"/>
          <p:nvPr/>
        </p:nvSpPr>
        <p:spPr>
          <a:xfrm>
            <a:off x="6398577" y="2827946"/>
            <a:ext cx="1563248" cy="338554"/>
          </a:xfrm>
          <a:prstGeom prst="rect">
            <a:avLst/>
          </a:prstGeom>
          <a:noFill/>
        </p:spPr>
        <p:txBody>
          <a:bodyPr wrap="none" rtlCol="0">
            <a:spAutoFit/>
          </a:bodyPr>
          <a:lstStyle/>
          <a:p>
            <a:pPr algn="ctr" fontAlgn="base">
              <a:spcBef>
                <a:spcPct val="0"/>
              </a:spcBef>
              <a:spcAft>
                <a:spcPct val="0"/>
              </a:spcAft>
            </a:pPr>
            <a:r>
              <a:rPr lang="en-US" sz="1600" b="1" dirty="0" smtClean="0">
                <a:solidFill>
                  <a:srgbClr val="000000"/>
                </a:solidFill>
                <a:latin typeface="Arial" charset="0"/>
              </a:rPr>
              <a:t>Non-students</a:t>
            </a:r>
            <a:endParaRPr lang="en-US" sz="1600" b="1" dirty="0">
              <a:solidFill>
                <a:srgbClr val="000000"/>
              </a:solidFill>
              <a:latin typeface="Arial" charset="0"/>
            </a:endParaRPr>
          </a:p>
        </p:txBody>
      </p:sp>
      <p:sp>
        <p:nvSpPr>
          <p:cNvPr id="15" name="TextBox 14"/>
          <p:cNvSpPr txBox="1"/>
          <p:nvPr/>
        </p:nvSpPr>
        <p:spPr>
          <a:xfrm>
            <a:off x="3063538" y="3598902"/>
            <a:ext cx="646331"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53%</a:t>
            </a:r>
            <a:endParaRPr lang="en-US" b="1" dirty="0">
              <a:solidFill>
                <a:srgbClr val="000000"/>
              </a:solidFill>
              <a:latin typeface="Arial" charset="0"/>
            </a:endParaRPr>
          </a:p>
        </p:txBody>
      </p:sp>
      <p:sp>
        <p:nvSpPr>
          <p:cNvPr id="16" name="TextBox 15"/>
          <p:cNvSpPr txBox="1"/>
          <p:nvPr/>
        </p:nvSpPr>
        <p:spPr>
          <a:xfrm>
            <a:off x="3811387" y="3812218"/>
            <a:ext cx="646331"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47%</a:t>
            </a:r>
            <a:endParaRPr lang="en-US" b="1" dirty="0">
              <a:solidFill>
                <a:srgbClr val="000000"/>
              </a:solidFill>
              <a:latin typeface="Arial" charset="0"/>
            </a:endParaRPr>
          </a:p>
        </p:txBody>
      </p:sp>
      <p:sp>
        <p:nvSpPr>
          <p:cNvPr id="17" name="TextBox 16"/>
          <p:cNvSpPr txBox="1"/>
          <p:nvPr/>
        </p:nvSpPr>
        <p:spPr>
          <a:xfrm>
            <a:off x="7571265" y="3671803"/>
            <a:ext cx="646331"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51%</a:t>
            </a:r>
            <a:endParaRPr lang="en-US" b="1" dirty="0">
              <a:solidFill>
                <a:srgbClr val="000000"/>
              </a:solidFill>
              <a:latin typeface="Arial" charset="0"/>
            </a:endParaRPr>
          </a:p>
        </p:txBody>
      </p:sp>
      <p:sp>
        <p:nvSpPr>
          <p:cNvPr id="18" name="TextBox 17"/>
          <p:cNvSpPr txBox="1"/>
          <p:nvPr/>
        </p:nvSpPr>
        <p:spPr>
          <a:xfrm>
            <a:off x="8284740" y="3762106"/>
            <a:ext cx="646331"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49%</a:t>
            </a:r>
            <a:endParaRPr lang="en-US" b="1" dirty="0">
              <a:solidFill>
                <a:srgbClr val="000000"/>
              </a:solidFill>
              <a:latin typeface="Arial" charset="0"/>
            </a:endParaRPr>
          </a:p>
        </p:txBody>
      </p:sp>
      <p:grpSp>
        <p:nvGrpSpPr>
          <p:cNvPr id="8" name="Group 7"/>
          <p:cNvGrpSpPr/>
          <p:nvPr/>
        </p:nvGrpSpPr>
        <p:grpSpPr>
          <a:xfrm>
            <a:off x="302654" y="1968758"/>
            <a:ext cx="8538693" cy="769441"/>
            <a:chOff x="103031" y="1943000"/>
            <a:chExt cx="8538693" cy="769441"/>
          </a:xfrm>
        </p:grpSpPr>
        <p:sp>
          <p:nvSpPr>
            <p:cNvPr id="22" name="TextBox 21"/>
            <p:cNvSpPr txBox="1"/>
            <p:nvPr/>
          </p:nvSpPr>
          <p:spPr>
            <a:xfrm>
              <a:off x="2319920" y="1943000"/>
              <a:ext cx="2252082" cy="769441"/>
            </a:xfrm>
            <a:prstGeom prst="rect">
              <a:avLst/>
            </a:prstGeom>
            <a:noFill/>
            <a:ln>
              <a:noFill/>
            </a:ln>
          </p:spPr>
          <p:txBody>
            <a:bodyPr wrap="square" rtlCol="0">
              <a:spAutoFit/>
            </a:bodyPr>
            <a:lstStyle/>
            <a:p>
              <a:pPr marL="231775" indent="-231775" fontAlgn="base">
                <a:spcBef>
                  <a:spcPts val="1200"/>
                </a:spcBef>
                <a:spcAft>
                  <a:spcPct val="0"/>
                </a:spcAft>
                <a:buClr>
                  <a:srgbClr val="79A4FF"/>
                </a:buClr>
                <a:buFont typeface="Wingdings" pitchFamily="2" charset="2"/>
                <a:buChar char="n"/>
              </a:pPr>
              <a:r>
                <a:rPr lang="en-US" sz="1600" b="1" dirty="0" smtClean="0">
                  <a:solidFill>
                    <a:srgbClr val="000000"/>
                  </a:solidFill>
                  <a:latin typeface="Arial" charset="0"/>
                </a:rPr>
                <a:t>Very well </a:t>
              </a:r>
              <a:r>
                <a:rPr lang="en-US" sz="1400" b="1" dirty="0" smtClean="0">
                  <a:solidFill>
                    <a:srgbClr val="000000"/>
                  </a:solidFill>
                  <a:latin typeface="Arial" charset="0"/>
                </a:rPr>
                <a:t/>
              </a:r>
              <a:br>
                <a:rPr lang="en-US" sz="1400" b="1" dirty="0" smtClean="0">
                  <a:solidFill>
                    <a:srgbClr val="000000"/>
                  </a:solidFill>
                  <a:latin typeface="Arial" charset="0"/>
                </a:rPr>
              </a:br>
              <a:r>
                <a:rPr lang="en-US" sz="1400" dirty="0" smtClean="0">
                  <a:solidFill>
                    <a:srgbClr val="000000"/>
                  </a:solidFill>
                  <a:latin typeface="Arial" charset="0"/>
                </a:rPr>
                <a:t>generally able to do </a:t>
              </a:r>
              <a:r>
                <a:rPr lang="en-US" sz="1400" dirty="0">
                  <a:solidFill>
                    <a:srgbClr val="000000"/>
                  </a:solidFill>
                  <a:latin typeface="Arial" charset="0"/>
                </a:rPr>
                <a:t>what is </a:t>
              </a:r>
              <a:r>
                <a:rPr lang="en-US" sz="1400" dirty="0" smtClean="0">
                  <a:solidFill>
                    <a:srgbClr val="000000"/>
                  </a:solidFill>
                  <a:latin typeface="Arial" charset="0"/>
                </a:rPr>
                <a:t>expected</a:t>
              </a:r>
              <a:endParaRPr lang="en-US" sz="1400" dirty="0">
                <a:solidFill>
                  <a:srgbClr val="000000"/>
                </a:solidFill>
                <a:latin typeface="Arial" charset="0"/>
              </a:endParaRPr>
            </a:p>
          </p:txBody>
        </p:sp>
        <p:sp>
          <p:nvSpPr>
            <p:cNvPr id="25" name="TextBox 24"/>
            <p:cNvSpPr txBox="1"/>
            <p:nvPr/>
          </p:nvSpPr>
          <p:spPr>
            <a:xfrm>
              <a:off x="6670618" y="1943000"/>
              <a:ext cx="1971106" cy="769441"/>
            </a:xfrm>
            <a:prstGeom prst="rect">
              <a:avLst/>
            </a:prstGeom>
            <a:noFill/>
            <a:ln>
              <a:noFill/>
            </a:ln>
          </p:spPr>
          <p:txBody>
            <a:bodyPr wrap="square" rtlCol="0">
              <a:spAutoFit/>
            </a:bodyPr>
            <a:lstStyle/>
            <a:p>
              <a:pPr marL="231775" indent="-231775" fontAlgn="base">
                <a:spcBef>
                  <a:spcPts val="1200"/>
                </a:spcBef>
                <a:spcAft>
                  <a:spcPct val="0"/>
                </a:spcAft>
                <a:buClr>
                  <a:srgbClr val="C00000"/>
                </a:buClr>
                <a:buFont typeface="Wingdings" pitchFamily="2" charset="2"/>
                <a:buChar char="n"/>
              </a:pPr>
              <a:r>
                <a:rPr lang="en-US" sz="1600" b="1" dirty="0" smtClean="0">
                  <a:solidFill>
                    <a:srgbClr val="000000"/>
                  </a:solidFill>
                  <a:latin typeface="Arial" charset="0"/>
                </a:rPr>
                <a:t>Not well</a:t>
              </a:r>
              <a:r>
                <a:rPr lang="en-US" sz="1400" dirty="0" smtClean="0">
                  <a:solidFill>
                    <a:srgbClr val="000000"/>
                  </a:solidFill>
                  <a:latin typeface="Arial" charset="0"/>
                </a:rPr>
                <a:t> </a:t>
              </a:r>
              <a:br>
                <a:rPr lang="en-US" sz="1400" dirty="0" smtClean="0">
                  <a:solidFill>
                    <a:srgbClr val="000000"/>
                  </a:solidFill>
                  <a:latin typeface="Arial" charset="0"/>
                </a:rPr>
              </a:br>
              <a:r>
                <a:rPr lang="en-US" sz="1400" dirty="0" smtClean="0">
                  <a:solidFill>
                    <a:srgbClr val="000000"/>
                  </a:solidFill>
                  <a:latin typeface="Arial" charset="0"/>
                </a:rPr>
                <a:t>large gaps/struggle to keep up</a:t>
              </a:r>
            </a:p>
          </p:txBody>
        </p:sp>
        <p:sp>
          <p:nvSpPr>
            <p:cNvPr id="26" name="TextBox 25"/>
            <p:cNvSpPr txBox="1"/>
            <p:nvPr/>
          </p:nvSpPr>
          <p:spPr>
            <a:xfrm>
              <a:off x="4533350" y="1943000"/>
              <a:ext cx="2098631" cy="769441"/>
            </a:xfrm>
            <a:prstGeom prst="rect">
              <a:avLst/>
            </a:prstGeom>
            <a:noFill/>
            <a:ln>
              <a:noFill/>
            </a:ln>
          </p:spPr>
          <p:txBody>
            <a:bodyPr wrap="square" rtlCol="0">
              <a:spAutoFit/>
            </a:bodyPr>
            <a:lstStyle/>
            <a:p>
              <a:pPr marL="231775" indent="-231775" fontAlgn="base">
                <a:spcBef>
                  <a:spcPts val="2400"/>
                </a:spcBef>
                <a:spcAft>
                  <a:spcPct val="0"/>
                </a:spcAft>
                <a:buClr>
                  <a:srgbClr val="FF6600"/>
                </a:buClr>
                <a:buFont typeface="Wingdings" pitchFamily="2" charset="2"/>
                <a:buChar char="n"/>
              </a:pPr>
              <a:r>
                <a:rPr lang="en-US" sz="1600" b="1" dirty="0" smtClean="0">
                  <a:solidFill>
                    <a:srgbClr val="000000"/>
                  </a:solidFill>
                  <a:latin typeface="Arial" charset="0"/>
                </a:rPr>
                <a:t>Somewhat well</a:t>
              </a:r>
              <a:r>
                <a:rPr lang="en-US" sz="1400" b="1" dirty="0" smtClean="0">
                  <a:solidFill>
                    <a:srgbClr val="000000"/>
                  </a:solidFill>
                  <a:latin typeface="Arial" charset="0"/>
                </a:rPr>
                <a:t> </a:t>
              </a:r>
              <a:br>
                <a:rPr lang="en-US" sz="1400" b="1" dirty="0" smtClean="0">
                  <a:solidFill>
                    <a:srgbClr val="000000"/>
                  </a:solidFill>
                  <a:latin typeface="Arial" charset="0"/>
                </a:rPr>
              </a:br>
              <a:r>
                <a:rPr lang="en-US" sz="1400" dirty="0" smtClean="0">
                  <a:solidFill>
                    <a:srgbClr val="000000"/>
                  </a:solidFill>
                  <a:latin typeface="Arial" charset="0"/>
                </a:rPr>
                <a:t>some </a:t>
              </a:r>
              <a:r>
                <a:rPr lang="en-US" sz="1400" dirty="0">
                  <a:solidFill>
                    <a:srgbClr val="000000"/>
                  </a:solidFill>
                  <a:latin typeface="Arial" charset="0"/>
                </a:rPr>
                <a:t>gaps in my </a:t>
              </a:r>
              <a:r>
                <a:rPr lang="en-US" sz="1400" dirty="0" smtClean="0">
                  <a:solidFill>
                    <a:srgbClr val="000000"/>
                  </a:solidFill>
                  <a:latin typeface="Arial" charset="0"/>
                </a:rPr>
                <a:t>preparation</a:t>
              </a:r>
              <a:endParaRPr lang="en-US" sz="1400" dirty="0">
                <a:solidFill>
                  <a:srgbClr val="000000"/>
                </a:solidFill>
                <a:latin typeface="Arial" charset="0"/>
              </a:endParaRPr>
            </a:p>
          </p:txBody>
        </p:sp>
        <p:sp>
          <p:nvSpPr>
            <p:cNvPr id="28" name="TextBox 27"/>
            <p:cNvSpPr txBox="1"/>
            <p:nvPr/>
          </p:nvSpPr>
          <p:spPr>
            <a:xfrm>
              <a:off x="195091" y="1943000"/>
              <a:ext cx="2052651" cy="769441"/>
            </a:xfrm>
            <a:prstGeom prst="rect">
              <a:avLst/>
            </a:prstGeom>
            <a:noFill/>
            <a:ln>
              <a:noFill/>
            </a:ln>
          </p:spPr>
          <p:txBody>
            <a:bodyPr wrap="square" rtlCol="0">
              <a:spAutoFit/>
            </a:bodyPr>
            <a:lstStyle/>
            <a:p>
              <a:pPr marL="231775" indent="-231775" fontAlgn="base">
                <a:spcBef>
                  <a:spcPts val="1200"/>
                </a:spcBef>
                <a:spcAft>
                  <a:spcPct val="0"/>
                </a:spcAft>
                <a:buClr>
                  <a:srgbClr val="004C99"/>
                </a:buClr>
                <a:buFont typeface="Wingdings" pitchFamily="2" charset="2"/>
                <a:buChar char="n"/>
              </a:pPr>
              <a:r>
                <a:rPr lang="en-US" sz="1600" b="1" dirty="0" smtClean="0">
                  <a:solidFill>
                    <a:srgbClr val="000000"/>
                  </a:solidFill>
                  <a:latin typeface="Arial" charset="0"/>
                </a:rPr>
                <a:t>Extremely well</a:t>
              </a:r>
              <a:r>
                <a:rPr lang="en-US" sz="1600" dirty="0" smtClean="0">
                  <a:solidFill>
                    <a:srgbClr val="000000"/>
                  </a:solidFill>
                  <a:latin typeface="Arial" charset="0"/>
                </a:rPr>
                <a:t> </a:t>
              </a:r>
              <a:r>
                <a:rPr lang="en-US" sz="1400" dirty="0" smtClean="0">
                  <a:solidFill>
                    <a:srgbClr val="000000"/>
                  </a:solidFill>
                  <a:latin typeface="Arial" charset="0"/>
                </a:rPr>
                <a:t/>
              </a:r>
              <a:br>
                <a:rPr lang="en-US" sz="1400" dirty="0" smtClean="0">
                  <a:solidFill>
                    <a:srgbClr val="000000"/>
                  </a:solidFill>
                  <a:latin typeface="Arial" charset="0"/>
                </a:rPr>
              </a:br>
              <a:r>
                <a:rPr lang="en-US" sz="1400" dirty="0" smtClean="0">
                  <a:solidFill>
                    <a:srgbClr val="000000"/>
                  </a:solidFill>
                  <a:latin typeface="Arial" charset="0"/>
                </a:rPr>
                <a:t>prepared for every-</a:t>
              </a:r>
              <a:br>
                <a:rPr lang="en-US" sz="1400" dirty="0" smtClean="0">
                  <a:solidFill>
                    <a:srgbClr val="000000"/>
                  </a:solidFill>
                  <a:latin typeface="Arial" charset="0"/>
                </a:rPr>
              </a:br>
              <a:r>
                <a:rPr lang="en-US" sz="1400" dirty="0" smtClean="0">
                  <a:solidFill>
                    <a:srgbClr val="000000"/>
                  </a:solidFill>
                  <a:latin typeface="Arial" charset="0"/>
                </a:rPr>
                <a:t>thing I face</a:t>
              </a:r>
            </a:p>
          </p:txBody>
        </p:sp>
        <p:sp>
          <p:nvSpPr>
            <p:cNvPr id="3" name="Rectangle 2"/>
            <p:cNvSpPr/>
            <p:nvPr/>
          </p:nvSpPr>
          <p:spPr bwMode="auto">
            <a:xfrm>
              <a:off x="103031" y="1943000"/>
              <a:ext cx="8538693" cy="769441"/>
            </a:xfrm>
            <a:prstGeom prst="rect">
              <a:avLst/>
            </a:prstGeom>
            <a:noFill/>
            <a:ln w="9525" cap="flat" cmpd="sng" algn="ctr">
              <a:solidFill>
                <a:schemeClr val="tx1">
                  <a:lumMod val="50000"/>
                  <a:lumOff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400" dirty="0" smtClean="0">
                <a:solidFill>
                  <a:srgbClr val="000000"/>
                </a:solidFill>
                <a:latin typeface="Arial" charset="0"/>
              </a:endParaRPr>
            </a:p>
          </p:txBody>
        </p:sp>
      </p:grpSp>
      <p:sp>
        <p:nvSpPr>
          <p:cNvPr id="36" name="TextBox 35"/>
          <p:cNvSpPr txBox="1"/>
          <p:nvPr/>
        </p:nvSpPr>
        <p:spPr>
          <a:xfrm>
            <a:off x="813235" y="3293208"/>
            <a:ext cx="646331" cy="369332"/>
          </a:xfrm>
          <a:prstGeom prst="rect">
            <a:avLst/>
          </a:prstGeom>
          <a:noFill/>
        </p:spPr>
        <p:txBody>
          <a:bodyPr wrap="none" rtlCol="0">
            <a:spAutoFit/>
          </a:bodyPr>
          <a:lstStyle/>
          <a:p>
            <a:pPr algn="ctr" fontAlgn="base">
              <a:spcBef>
                <a:spcPct val="0"/>
              </a:spcBef>
              <a:spcAft>
                <a:spcPct val="0"/>
              </a:spcAft>
            </a:pPr>
            <a:r>
              <a:rPr lang="en-US" i="1" dirty="0" smtClean="0">
                <a:solidFill>
                  <a:srgbClr val="000000"/>
                </a:solidFill>
                <a:latin typeface="Arial" charset="0"/>
              </a:rPr>
              <a:t>61%</a:t>
            </a:r>
            <a:endParaRPr lang="en-US" i="1" dirty="0">
              <a:solidFill>
                <a:srgbClr val="000000"/>
              </a:solidFill>
              <a:latin typeface="Arial" charset="0"/>
            </a:endParaRPr>
          </a:p>
        </p:txBody>
      </p:sp>
      <p:sp>
        <p:nvSpPr>
          <p:cNvPr id="37" name="TextBox 36"/>
          <p:cNvSpPr txBox="1"/>
          <p:nvPr/>
        </p:nvSpPr>
        <p:spPr>
          <a:xfrm>
            <a:off x="1561084" y="4163204"/>
            <a:ext cx="646331" cy="369332"/>
          </a:xfrm>
          <a:prstGeom prst="rect">
            <a:avLst/>
          </a:prstGeom>
          <a:noFill/>
        </p:spPr>
        <p:txBody>
          <a:bodyPr wrap="none" rtlCol="0">
            <a:spAutoFit/>
          </a:bodyPr>
          <a:lstStyle/>
          <a:p>
            <a:pPr algn="ctr" fontAlgn="base">
              <a:spcBef>
                <a:spcPct val="0"/>
              </a:spcBef>
              <a:spcAft>
                <a:spcPct val="0"/>
              </a:spcAft>
            </a:pPr>
            <a:r>
              <a:rPr lang="en-US" i="1" dirty="0" smtClean="0">
                <a:solidFill>
                  <a:srgbClr val="000000"/>
                </a:solidFill>
                <a:latin typeface="Arial" charset="0"/>
              </a:rPr>
              <a:t>39%</a:t>
            </a:r>
            <a:endParaRPr lang="en-US" i="1" dirty="0">
              <a:solidFill>
                <a:srgbClr val="000000"/>
              </a:solidFill>
              <a:latin typeface="Arial" charset="0"/>
            </a:endParaRPr>
          </a:p>
        </p:txBody>
      </p:sp>
      <p:sp>
        <p:nvSpPr>
          <p:cNvPr id="38" name="TextBox 37"/>
          <p:cNvSpPr txBox="1"/>
          <p:nvPr/>
        </p:nvSpPr>
        <p:spPr>
          <a:xfrm>
            <a:off x="5280058" y="3603857"/>
            <a:ext cx="646331" cy="369332"/>
          </a:xfrm>
          <a:prstGeom prst="rect">
            <a:avLst/>
          </a:prstGeom>
          <a:noFill/>
        </p:spPr>
        <p:txBody>
          <a:bodyPr wrap="none" rtlCol="0">
            <a:spAutoFit/>
          </a:bodyPr>
          <a:lstStyle/>
          <a:p>
            <a:pPr algn="ctr" fontAlgn="base">
              <a:spcBef>
                <a:spcPct val="0"/>
              </a:spcBef>
              <a:spcAft>
                <a:spcPct val="0"/>
              </a:spcAft>
            </a:pPr>
            <a:r>
              <a:rPr lang="en-US" i="1" dirty="0" smtClean="0">
                <a:solidFill>
                  <a:srgbClr val="000000"/>
                </a:solidFill>
                <a:latin typeface="Arial" charset="0"/>
              </a:rPr>
              <a:t>53%</a:t>
            </a:r>
            <a:endParaRPr lang="en-US" i="1" dirty="0">
              <a:solidFill>
                <a:srgbClr val="000000"/>
              </a:solidFill>
              <a:latin typeface="Arial" charset="0"/>
            </a:endParaRPr>
          </a:p>
        </p:txBody>
      </p:sp>
      <p:sp>
        <p:nvSpPr>
          <p:cNvPr id="39" name="TextBox 38"/>
          <p:cNvSpPr txBox="1"/>
          <p:nvPr/>
        </p:nvSpPr>
        <p:spPr>
          <a:xfrm>
            <a:off x="5999926" y="3878016"/>
            <a:ext cx="646331" cy="369332"/>
          </a:xfrm>
          <a:prstGeom prst="rect">
            <a:avLst/>
          </a:prstGeom>
          <a:noFill/>
        </p:spPr>
        <p:txBody>
          <a:bodyPr wrap="none" rtlCol="0">
            <a:spAutoFit/>
          </a:bodyPr>
          <a:lstStyle/>
          <a:p>
            <a:pPr algn="ctr" fontAlgn="base">
              <a:spcBef>
                <a:spcPct val="0"/>
              </a:spcBef>
              <a:spcAft>
                <a:spcPct val="0"/>
              </a:spcAft>
            </a:pPr>
            <a:r>
              <a:rPr lang="en-US" i="1" dirty="0" smtClean="0">
                <a:solidFill>
                  <a:srgbClr val="000000"/>
                </a:solidFill>
                <a:latin typeface="Arial" charset="0"/>
              </a:rPr>
              <a:t>46%</a:t>
            </a:r>
            <a:endParaRPr lang="en-US" i="1" dirty="0">
              <a:solidFill>
                <a:srgbClr val="000000"/>
              </a:solidFill>
              <a:latin typeface="Arial" charset="0"/>
            </a:endParaRPr>
          </a:p>
        </p:txBody>
      </p:sp>
      <p:sp>
        <p:nvSpPr>
          <p:cNvPr id="40" name="TextBox 39"/>
          <p:cNvSpPr txBox="1"/>
          <p:nvPr/>
        </p:nvSpPr>
        <p:spPr>
          <a:xfrm>
            <a:off x="5590565" y="6052399"/>
            <a:ext cx="697627" cy="369332"/>
          </a:xfrm>
          <a:prstGeom prst="rect">
            <a:avLst/>
          </a:prstGeom>
          <a:noFill/>
        </p:spPr>
        <p:txBody>
          <a:bodyPr wrap="none" rtlCol="0">
            <a:spAutoFit/>
          </a:bodyPr>
          <a:lstStyle/>
          <a:p>
            <a:pPr algn="ctr" fontAlgn="base">
              <a:spcBef>
                <a:spcPct val="0"/>
              </a:spcBef>
              <a:spcAft>
                <a:spcPct val="0"/>
              </a:spcAft>
            </a:pPr>
            <a:r>
              <a:rPr lang="en-US" i="1" dirty="0" smtClean="0">
                <a:solidFill>
                  <a:srgbClr val="000000"/>
                </a:solidFill>
                <a:latin typeface="Arial" charset="0"/>
              </a:rPr>
              <a:t>2004</a:t>
            </a:r>
            <a:endParaRPr lang="en-US" i="1" dirty="0">
              <a:solidFill>
                <a:srgbClr val="000000"/>
              </a:solidFill>
              <a:latin typeface="Arial" charset="0"/>
            </a:endParaRPr>
          </a:p>
        </p:txBody>
      </p:sp>
      <p:sp>
        <p:nvSpPr>
          <p:cNvPr id="41" name="TextBox 40"/>
          <p:cNvSpPr txBox="1"/>
          <p:nvPr/>
        </p:nvSpPr>
        <p:spPr>
          <a:xfrm>
            <a:off x="7804497" y="6052399"/>
            <a:ext cx="697627"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2014</a:t>
            </a:r>
            <a:endParaRPr lang="en-US" b="1" dirty="0">
              <a:solidFill>
                <a:srgbClr val="000000"/>
              </a:solidFill>
              <a:latin typeface="Arial" charset="0"/>
            </a:endParaRPr>
          </a:p>
        </p:txBody>
      </p:sp>
      <p:sp>
        <p:nvSpPr>
          <p:cNvPr id="42" name="TextBox 41"/>
          <p:cNvSpPr txBox="1"/>
          <p:nvPr/>
        </p:nvSpPr>
        <p:spPr>
          <a:xfrm>
            <a:off x="1072225" y="6075339"/>
            <a:ext cx="697627" cy="369332"/>
          </a:xfrm>
          <a:prstGeom prst="rect">
            <a:avLst/>
          </a:prstGeom>
          <a:noFill/>
        </p:spPr>
        <p:txBody>
          <a:bodyPr wrap="none" rtlCol="0">
            <a:spAutoFit/>
          </a:bodyPr>
          <a:lstStyle/>
          <a:p>
            <a:pPr algn="ctr" fontAlgn="base">
              <a:spcBef>
                <a:spcPct val="0"/>
              </a:spcBef>
              <a:spcAft>
                <a:spcPct val="0"/>
              </a:spcAft>
            </a:pPr>
            <a:r>
              <a:rPr lang="en-US" i="1" dirty="0" smtClean="0">
                <a:solidFill>
                  <a:srgbClr val="000000"/>
                </a:solidFill>
                <a:latin typeface="Arial" charset="0"/>
              </a:rPr>
              <a:t>2004</a:t>
            </a:r>
            <a:endParaRPr lang="en-US" i="1" dirty="0">
              <a:solidFill>
                <a:srgbClr val="000000"/>
              </a:solidFill>
              <a:latin typeface="Arial" charset="0"/>
            </a:endParaRPr>
          </a:p>
        </p:txBody>
      </p:sp>
      <p:sp>
        <p:nvSpPr>
          <p:cNvPr id="43" name="TextBox 42"/>
          <p:cNvSpPr txBox="1"/>
          <p:nvPr/>
        </p:nvSpPr>
        <p:spPr>
          <a:xfrm>
            <a:off x="3286157" y="6075339"/>
            <a:ext cx="697627"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2014</a:t>
            </a:r>
            <a:endParaRPr lang="en-US" b="1" dirty="0">
              <a:solidFill>
                <a:srgbClr val="000000"/>
              </a:solidFill>
              <a:latin typeface="Arial" charset="0"/>
            </a:endParaRPr>
          </a:p>
        </p:txBody>
      </p:sp>
      <p:cxnSp>
        <p:nvCxnSpPr>
          <p:cNvPr id="10" name="Straight Connector 9"/>
          <p:cNvCxnSpPr/>
          <p:nvPr/>
        </p:nvCxnSpPr>
        <p:spPr bwMode="auto">
          <a:xfrm flipV="1">
            <a:off x="4803819" y="2815067"/>
            <a:ext cx="0" cy="3522212"/>
          </a:xfrm>
          <a:prstGeom prst="line">
            <a:avLst/>
          </a:prstGeom>
          <a:solidFill>
            <a:schemeClr val="accent1"/>
          </a:solidFill>
          <a:ln w="9525" cap="flat" cmpd="sng" algn="ctr">
            <a:solidFill>
              <a:schemeClr val="accent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90448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FFFFFF">
                    <a:lumMod val="95000"/>
                  </a:srgbClr>
                </a:solidFill>
              </a:rPr>
              <a:pPr>
                <a:defRPr/>
              </a:pPr>
              <a:t>5</a:t>
            </a:fld>
            <a:endParaRPr lang="en-US" dirty="0">
              <a:solidFill>
                <a:srgbClr val="FFFFFF">
                  <a:lumMod val="95000"/>
                </a:srgbClr>
              </a:solidFill>
            </a:endParaRPr>
          </a:p>
        </p:txBody>
      </p:sp>
      <p:sp>
        <p:nvSpPr>
          <p:cNvPr id="2" name="TextBox 1"/>
          <p:cNvSpPr txBox="1"/>
          <p:nvPr/>
        </p:nvSpPr>
        <p:spPr>
          <a:xfrm>
            <a:off x="414028" y="1738647"/>
            <a:ext cx="8177777" cy="4185761"/>
          </a:xfrm>
          <a:prstGeom prst="rect">
            <a:avLst/>
          </a:prstGeom>
          <a:noFill/>
        </p:spPr>
        <p:txBody>
          <a:bodyPr wrap="square" rtlCol="0">
            <a:spAutoFit/>
          </a:bodyPr>
          <a:lstStyle/>
          <a:p>
            <a:pPr marL="285750" indent="-285750" algn="just" fontAlgn="base">
              <a:spcBef>
                <a:spcPts val="1200"/>
              </a:spcBef>
              <a:spcAft>
                <a:spcPct val="0"/>
              </a:spcAft>
              <a:buFont typeface="Arial" pitchFamily="34" charset="0"/>
              <a:buChar char="•"/>
            </a:pPr>
            <a:r>
              <a:rPr lang="en-US" sz="3600" b="1" dirty="0" smtClean="0">
                <a:solidFill>
                  <a:srgbClr val="C00000"/>
                </a:solidFill>
                <a:latin typeface="Calibri" pitchFamily="34" charset="0"/>
              </a:rPr>
              <a:t>Large gaps </a:t>
            </a:r>
            <a:r>
              <a:rPr lang="en-US" sz="3600" dirty="0" smtClean="0">
                <a:solidFill>
                  <a:srgbClr val="000000"/>
                </a:solidFill>
                <a:latin typeface="Calibri" pitchFamily="34" charset="0"/>
              </a:rPr>
              <a:t>in one or more subject areas:</a:t>
            </a:r>
          </a:p>
          <a:p>
            <a:pPr marL="742950" lvl="1" indent="-285750" algn="just" fontAlgn="base">
              <a:spcBef>
                <a:spcPts val="600"/>
              </a:spcBef>
              <a:spcAft>
                <a:spcPct val="0"/>
              </a:spcAft>
              <a:buFont typeface="Arial" pitchFamily="34" charset="0"/>
              <a:buChar char="•"/>
            </a:pPr>
            <a:r>
              <a:rPr lang="en-US" sz="3600" b="1" dirty="0" smtClean="0">
                <a:solidFill>
                  <a:srgbClr val="C00000"/>
                </a:solidFill>
                <a:latin typeface="Calibri" pitchFamily="34" charset="0"/>
              </a:rPr>
              <a:t>49%</a:t>
            </a:r>
            <a:r>
              <a:rPr lang="en-US" sz="3600" dirty="0" smtClean="0">
                <a:solidFill>
                  <a:srgbClr val="000000"/>
                </a:solidFill>
                <a:latin typeface="Calibri" pitchFamily="34" charset="0"/>
              </a:rPr>
              <a:t> of </a:t>
            </a:r>
            <a:r>
              <a:rPr lang="en-US" sz="3600" dirty="0">
                <a:solidFill>
                  <a:srgbClr val="000000"/>
                </a:solidFill>
                <a:latin typeface="Calibri" pitchFamily="34" charset="0"/>
              </a:rPr>
              <a:t>college </a:t>
            </a:r>
            <a:r>
              <a:rPr lang="en-US" sz="3600" dirty="0" smtClean="0">
                <a:solidFill>
                  <a:srgbClr val="000000"/>
                </a:solidFill>
                <a:latin typeface="Calibri" pitchFamily="34" charset="0"/>
              </a:rPr>
              <a:t>students </a:t>
            </a:r>
          </a:p>
          <a:p>
            <a:pPr marL="742950" lvl="1" indent="-285750" algn="just" fontAlgn="base">
              <a:spcBef>
                <a:spcPts val="600"/>
              </a:spcBef>
              <a:spcAft>
                <a:spcPct val="0"/>
              </a:spcAft>
              <a:buFont typeface="Arial" pitchFamily="34" charset="0"/>
              <a:buChar char="•"/>
            </a:pPr>
            <a:r>
              <a:rPr lang="en-US" sz="3600" b="1" dirty="0" smtClean="0">
                <a:solidFill>
                  <a:srgbClr val="C00000"/>
                </a:solidFill>
                <a:latin typeface="Calibri" pitchFamily="34" charset="0"/>
              </a:rPr>
              <a:t>43%</a:t>
            </a:r>
            <a:r>
              <a:rPr lang="en-US" sz="3600" dirty="0" smtClean="0">
                <a:solidFill>
                  <a:srgbClr val="000000"/>
                </a:solidFill>
                <a:latin typeface="Calibri" pitchFamily="34" charset="0"/>
              </a:rPr>
              <a:t> of non-students </a:t>
            </a:r>
          </a:p>
          <a:p>
            <a:pPr marL="285750" indent="-285750" algn="just" fontAlgn="base">
              <a:spcBef>
                <a:spcPts val="2400"/>
              </a:spcBef>
              <a:spcAft>
                <a:spcPct val="0"/>
              </a:spcAft>
              <a:buFont typeface="Arial" pitchFamily="34" charset="0"/>
              <a:buChar char="•"/>
            </a:pPr>
            <a:r>
              <a:rPr lang="en-US" sz="3600" b="1" dirty="0" smtClean="0">
                <a:solidFill>
                  <a:srgbClr val="C00000"/>
                </a:solidFill>
                <a:latin typeface="Calibri" pitchFamily="34" charset="0"/>
              </a:rPr>
              <a:t>At least some gaps </a:t>
            </a:r>
            <a:r>
              <a:rPr lang="en-US" sz="3600" dirty="0" smtClean="0">
                <a:solidFill>
                  <a:srgbClr val="000000"/>
                </a:solidFill>
                <a:latin typeface="Calibri" pitchFamily="34" charset="0"/>
              </a:rPr>
              <a:t>in one or more areas:</a:t>
            </a:r>
          </a:p>
          <a:p>
            <a:pPr marL="742950" lvl="1" indent="-285750" algn="just" fontAlgn="base">
              <a:spcBef>
                <a:spcPts val="600"/>
              </a:spcBef>
              <a:spcAft>
                <a:spcPct val="0"/>
              </a:spcAft>
              <a:buFont typeface="Arial" pitchFamily="34" charset="0"/>
              <a:buChar char="•"/>
            </a:pPr>
            <a:r>
              <a:rPr lang="en-US" sz="3600" b="1" dirty="0" smtClean="0">
                <a:solidFill>
                  <a:srgbClr val="C00000"/>
                </a:solidFill>
                <a:latin typeface="Calibri" pitchFamily="34" charset="0"/>
              </a:rPr>
              <a:t>83</a:t>
            </a:r>
            <a:r>
              <a:rPr lang="en-US" sz="3600" b="1" dirty="0">
                <a:solidFill>
                  <a:srgbClr val="C00000"/>
                </a:solidFill>
                <a:latin typeface="Calibri" pitchFamily="34" charset="0"/>
              </a:rPr>
              <a:t>%</a:t>
            </a:r>
            <a:r>
              <a:rPr lang="en-US" sz="3600" dirty="0">
                <a:solidFill>
                  <a:srgbClr val="000000"/>
                </a:solidFill>
                <a:latin typeface="Calibri" pitchFamily="34" charset="0"/>
              </a:rPr>
              <a:t> of </a:t>
            </a:r>
            <a:r>
              <a:rPr lang="en-US" sz="3600" dirty="0" smtClean="0">
                <a:solidFill>
                  <a:srgbClr val="000000"/>
                </a:solidFill>
                <a:latin typeface="Calibri" pitchFamily="34" charset="0"/>
              </a:rPr>
              <a:t>college students</a:t>
            </a:r>
          </a:p>
          <a:p>
            <a:pPr marL="742950" lvl="1" indent="-285750" algn="just" fontAlgn="base">
              <a:spcBef>
                <a:spcPts val="600"/>
              </a:spcBef>
              <a:spcAft>
                <a:spcPct val="0"/>
              </a:spcAft>
              <a:buFont typeface="Arial" pitchFamily="34" charset="0"/>
              <a:buChar char="•"/>
            </a:pPr>
            <a:r>
              <a:rPr lang="en-US" sz="3600" b="1" dirty="0" smtClean="0">
                <a:solidFill>
                  <a:srgbClr val="C00000"/>
                </a:solidFill>
                <a:latin typeface="Calibri" pitchFamily="34" charset="0"/>
              </a:rPr>
              <a:t>81</a:t>
            </a:r>
            <a:r>
              <a:rPr lang="en-US" sz="3600" b="1" dirty="0">
                <a:solidFill>
                  <a:srgbClr val="C00000"/>
                </a:solidFill>
                <a:latin typeface="Calibri" pitchFamily="34" charset="0"/>
              </a:rPr>
              <a:t>%</a:t>
            </a:r>
            <a:r>
              <a:rPr lang="en-US" sz="3600" dirty="0">
                <a:solidFill>
                  <a:srgbClr val="000000"/>
                </a:solidFill>
                <a:latin typeface="Calibri" pitchFamily="34" charset="0"/>
              </a:rPr>
              <a:t> </a:t>
            </a:r>
            <a:r>
              <a:rPr lang="en-US" sz="3600" dirty="0" smtClean="0">
                <a:solidFill>
                  <a:srgbClr val="000000"/>
                </a:solidFill>
                <a:latin typeface="Calibri" pitchFamily="34" charset="0"/>
              </a:rPr>
              <a:t>of non-students</a:t>
            </a:r>
            <a:endParaRPr lang="en-US" sz="3600" dirty="0">
              <a:solidFill>
                <a:srgbClr val="000000"/>
              </a:solidFill>
              <a:latin typeface="Calibri" pitchFamily="34" charset="0"/>
            </a:endParaRPr>
          </a:p>
        </p:txBody>
      </p:sp>
      <p:sp>
        <p:nvSpPr>
          <p:cNvPr id="6" name="Text Box 4"/>
          <p:cNvSpPr txBox="1">
            <a:spLocks noChangeArrowheads="1"/>
          </p:cNvSpPr>
          <p:nvPr/>
        </p:nvSpPr>
        <p:spPr bwMode="auto">
          <a:xfrm>
            <a:off x="337354" y="1065009"/>
            <a:ext cx="833112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sz="2600" i="1" dirty="0">
                <a:solidFill>
                  <a:srgbClr val="000000">
                    <a:lumMod val="65000"/>
                    <a:lumOff val="35000"/>
                  </a:srgbClr>
                </a:solidFill>
                <a:latin typeface="Arial" charset="0"/>
              </a:rPr>
              <a:t>How well did high school prepare you for </a:t>
            </a:r>
            <a:r>
              <a:rPr lang="en-US" sz="2600" i="1" dirty="0" smtClean="0">
                <a:solidFill>
                  <a:srgbClr val="000000">
                    <a:lumMod val="65000"/>
                    <a:lumOff val="35000"/>
                  </a:srgbClr>
                </a:solidFill>
                <a:latin typeface="Arial" charset="0"/>
              </a:rPr>
              <a:t>college/work?</a:t>
            </a:r>
            <a:endParaRPr lang="en-US" sz="2600" i="1" dirty="0">
              <a:solidFill>
                <a:srgbClr val="000000">
                  <a:lumMod val="65000"/>
                  <a:lumOff val="35000"/>
                </a:srgbClr>
              </a:solidFill>
              <a:latin typeface="Arial" charset="0"/>
            </a:endParaRPr>
          </a:p>
        </p:txBody>
      </p:sp>
    </p:spTree>
    <p:extLst>
      <p:ext uri="{BB962C8B-B14F-4D97-AF65-F5344CB8AC3E}">
        <p14:creationId xmlns:p14="http://schemas.microsoft.com/office/powerpoint/2010/main" val="1523993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908177" y="1150657"/>
            <a:ext cx="73276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i="1" dirty="0">
                <a:solidFill>
                  <a:srgbClr val="000000">
                    <a:lumMod val="65000"/>
                    <a:lumOff val="35000"/>
                  </a:srgbClr>
                </a:solidFill>
                <a:latin typeface="Arial" charset="0"/>
              </a:rPr>
              <a:t>How well did high school prepare you for college/work in these areas?</a:t>
            </a:r>
          </a:p>
        </p:txBody>
      </p:sp>
      <p:sp>
        <p:nvSpPr>
          <p:cNvPr id="5125" name="Text Box 5"/>
          <p:cNvSpPr txBox="1">
            <a:spLocks noChangeArrowheads="1"/>
          </p:cNvSpPr>
          <p:nvPr/>
        </p:nvSpPr>
        <p:spPr bwMode="auto">
          <a:xfrm>
            <a:off x="141669" y="2588146"/>
            <a:ext cx="3564226"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ctr">
              <a:lnSpc>
                <a:spcPts val="1800"/>
              </a:lnSpc>
              <a:spcBef>
                <a:spcPts val="900"/>
              </a:spcBef>
              <a:spcAft>
                <a:spcPct val="0"/>
              </a:spcAft>
            </a:pPr>
            <a:r>
              <a:rPr lang="en-US" dirty="0">
                <a:solidFill>
                  <a:srgbClr val="000000"/>
                </a:solidFill>
                <a:latin typeface="Arial" charset="0"/>
              </a:rPr>
              <a:t>Work and study habits</a:t>
            </a:r>
          </a:p>
          <a:p>
            <a:pPr fontAlgn="ctr">
              <a:lnSpc>
                <a:spcPts val="1800"/>
              </a:lnSpc>
              <a:spcBef>
                <a:spcPts val="900"/>
              </a:spcBef>
              <a:spcAft>
                <a:spcPct val="0"/>
              </a:spcAft>
            </a:pPr>
            <a:r>
              <a:rPr lang="en-US" dirty="0">
                <a:solidFill>
                  <a:srgbClr val="000000"/>
                </a:solidFill>
                <a:latin typeface="Arial" charset="0"/>
              </a:rPr>
              <a:t>Oral communications</a:t>
            </a:r>
            <a:r>
              <a:rPr lang="en-US" dirty="0" smtClean="0">
                <a:solidFill>
                  <a:srgbClr val="000000"/>
                </a:solidFill>
                <a:latin typeface="Arial" charset="0"/>
              </a:rPr>
              <a:t>/</a:t>
            </a:r>
            <a:br>
              <a:rPr lang="en-US" dirty="0" smtClean="0">
                <a:solidFill>
                  <a:srgbClr val="000000"/>
                </a:solidFill>
                <a:latin typeface="Arial" charset="0"/>
              </a:rPr>
            </a:br>
            <a:r>
              <a:rPr lang="en-US" dirty="0" smtClean="0">
                <a:solidFill>
                  <a:srgbClr val="000000"/>
                </a:solidFill>
                <a:latin typeface="Arial" charset="0"/>
              </a:rPr>
              <a:t>public </a:t>
            </a:r>
            <a:r>
              <a:rPr lang="en-US" dirty="0">
                <a:solidFill>
                  <a:srgbClr val="000000"/>
                </a:solidFill>
                <a:latin typeface="Arial" charset="0"/>
              </a:rPr>
              <a:t>speaking</a:t>
            </a:r>
          </a:p>
          <a:p>
            <a:pPr fontAlgn="ctr">
              <a:lnSpc>
                <a:spcPts val="1800"/>
              </a:lnSpc>
              <a:spcBef>
                <a:spcPts val="900"/>
              </a:spcBef>
              <a:spcAft>
                <a:spcPct val="0"/>
              </a:spcAft>
            </a:pPr>
            <a:r>
              <a:rPr lang="en-US" dirty="0">
                <a:solidFill>
                  <a:srgbClr val="000000"/>
                </a:solidFill>
                <a:latin typeface="Arial" charset="0"/>
              </a:rPr>
              <a:t>Doing research</a:t>
            </a:r>
          </a:p>
          <a:p>
            <a:pPr fontAlgn="ctr">
              <a:lnSpc>
                <a:spcPts val="1800"/>
              </a:lnSpc>
              <a:spcBef>
                <a:spcPts val="900"/>
              </a:spcBef>
              <a:spcAft>
                <a:spcPct val="0"/>
              </a:spcAft>
            </a:pPr>
            <a:r>
              <a:rPr lang="en-US" dirty="0">
                <a:solidFill>
                  <a:srgbClr val="000000"/>
                </a:solidFill>
                <a:latin typeface="Arial" charset="0"/>
              </a:rPr>
              <a:t>Science </a:t>
            </a:r>
            <a:endParaRPr lang="en-US" dirty="0" smtClean="0">
              <a:solidFill>
                <a:srgbClr val="000000"/>
              </a:solidFill>
              <a:latin typeface="Arial" charset="0"/>
            </a:endParaRPr>
          </a:p>
          <a:p>
            <a:pPr fontAlgn="ctr">
              <a:lnSpc>
                <a:spcPts val="1800"/>
              </a:lnSpc>
              <a:spcBef>
                <a:spcPts val="900"/>
              </a:spcBef>
              <a:spcAft>
                <a:spcPct val="0"/>
              </a:spcAft>
            </a:pPr>
            <a:r>
              <a:rPr lang="en-US" dirty="0">
                <a:solidFill>
                  <a:srgbClr val="000000"/>
                </a:solidFill>
                <a:latin typeface="Arial" charset="0"/>
              </a:rPr>
              <a:t>Applying what I have learned </a:t>
            </a:r>
            <a:r>
              <a:rPr lang="en-US" dirty="0" smtClean="0">
                <a:solidFill>
                  <a:srgbClr val="000000"/>
                </a:solidFill>
                <a:latin typeface="Arial" charset="0"/>
              </a:rPr>
              <a:t/>
            </a:r>
            <a:br>
              <a:rPr lang="en-US" dirty="0" smtClean="0">
                <a:solidFill>
                  <a:srgbClr val="000000"/>
                </a:solidFill>
                <a:latin typeface="Arial" charset="0"/>
              </a:rPr>
            </a:br>
            <a:r>
              <a:rPr lang="en-US" dirty="0" smtClean="0">
                <a:solidFill>
                  <a:srgbClr val="000000"/>
                </a:solidFill>
                <a:latin typeface="Arial" charset="0"/>
              </a:rPr>
              <a:t>to solve </a:t>
            </a:r>
            <a:r>
              <a:rPr lang="en-US" dirty="0">
                <a:solidFill>
                  <a:srgbClr val="000000"/>
                </a:solidFill>
                <a:latin typeface="Arial" charset="0"/>
              </a:rPr>
              <a:t>problems</a:t>
            </a:r>
          </a:p>
          <a:p>
            <a:pPr fontAlgn="ctr">
              <a:lnSpc>
                <a:spcPts val="1800"/>
              </a:lnSpc>
              <a:spcBef>
                <a:spcPts val="900"/>
              </a:spcBef>
              <a:spcAft>
                <a:spcPct val="0"/>
              </a:spcAft>
            </a:pPr>
            <a:r>
              <a:rPr lang="en-US" dirty="0">
                <a:solidFill>
                  <a:srgbClr val="000000"/>
                </a:solidFill>
                <a:latin typeface="Arial" charset="0"/>
              </a:rPr>
              <a:t>Mathematics</a:t>
            </a:r>
          </a:p>
          <a:p>
            <a:pPr fontAlgn="ctr">
              <a:lnSpc>
                <a:spcPts val="1800"/>
              </a:lnSpc>
              <a:spcBef>
                <a:spcPts val="900"/>
              </a:spcBef>
              <a:spcAft>
                <a:spcPct val="0"/>
              </a:spcAft>
            </a:pPr>
            <a:r>
              <a:rPr lang="en-US" dirty="0">
                <a:solidFill>
                  <a:srgbClr val="000000"/>
                </a:solidFill>
                <a:latin typeface="Arial" charset="0"/>
              </a:rPr>
              <a:t>Writing</a:t>
            </a:r>
          </a:p>
          <a:p>
            <a:pPr fontAlgn="ctr">
              <a:lnSpc>
                <a:spcPts val="1800"/>
              </a:lnSpc>
              <a:spcBef>
                <a:spcPts val="900"/>
              </a:spcBef>
              <a:spcAft>
                <a:spcPct val="0"/>
              </a:spcAft>
            </a:pPr>
            <a:r>
              <a:rPr lang="en-US" dirty="0">
                <a:solidFill>
                  <a:srgbClr val="000000"/>
                </a:solidFill>
                <a:latin typeface="Arial" charset="0"/>
              </a:rPr>
              <a:t>Computer and technology skills</a:t>
            </a:r>
          </a:p>
          <a:p>
            <a:pPr fontAlgn="ctr">
              <a:lnSpc>
                <a:spcPts val="1800"/>
              </a:lnSpc>
              <a:spcBef>
                <a:spcPts val="900"/>
              </a:spcBef>
              <a:spcAft>
                <a:spcPct val="0"/>
              </a:spcAft>
            </a:pPr>
            <a:r>
              <a:rPr lang="en-US" dirty="0" smtClean="0">
                <a:solidFill>
                  <a:srgbClr val="000000"/>
                </a:solidFill>
                <a:latin typeface="Arial" charset="0"/>
              </a:rPr>
              <a:t>Reading and understanding complicated materials</a:t>
            </a:r>
            <a:endParaRPr lang="en-US" dirty="0">
              <a:solidFill>
                <a:srgbClr val="000000"/>
              </a:solidFill>
              <a:latin typeface="Arial" charset="0"/>
            </a:endParaRPr>
          </a:p>
        </p:txBody>
      </p:sp>
      <p:sp>
        <p:nvSpPr>
          <p:cNvPr id="5127" name="Text Box 7"/>
          <p:cNvSpPr txBox="1">
            <a:spLocks noChangeArrowheads="1"/>
          </p:cNvSpPr>
          <p:nvPr/>
        </p:nvSpPr>
        <p:spPr bwMode="auto">
          <a:xfrm>
            <a:off x="4744548" y="2011065"/>
            <a:ext cx="1471211" cy="4362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lnSpc>
                <a:spcPts val="1800"/>
              </a:lnSpc>
              <a:spcBef>
                <a:spcPts val="900"/>
              </a:spcBef>
              <a:spcAft>
                <a:spcPct val="0"/>
              </a:spcAft>
            </a:pPr>
            <a:r>
              <a:rPr lang="en-US" dirty="0" smtClean="0">
                <a:solidFill>
                  <a:srgbClr val="000000"/>
                </a:solidFill>
                <a:latin typeface="Arial" charset="0"/>
              </a:rPr>
              <a:t>Large gaps/ struggling</a:t>
            </a:r>
          </a:p>
          <a:p>
            <a:pPr algn="ctr" fontAlgn="base">
              <a:lnSpc>
                <a:spcPts val="1800"/>
              </a:lnSpc>
              <a:spcBef>
                <a:spcPts val="900"/>
              </a:spcBef>
              <a:spcAft>
                <a:spcPct val="0"/>
              </a:spcAft>
            </a:pPr>
            <a:r>
              <a:rPr lang="en-US" i="1" dirty="0">
                <a:solidFill>
                  <a:srgbClr val="000000"/>
                </a:solidFill>
                <a:latin typeface="Arial" charset="0"/>
              </a:rPr>
              <a:t>22%</a:t>
            </a:r>
          </a:p>
          <a:p>
            <a:pPr algn="ctr" fontAlgn="base">
              <a:lnSpc>
                <a:spcPts val="1800"/>
              </a:lnSpc>
              <a:spcBef>
                <a:spcPts val="900"/>
              </a:spcBef>
              <a:spcAft>
                <a:spcPct val="0"/>
              </a:spcAft>
            </a:pPr>
            <a:r>
              <a:rPr lang="en-US" i="1" dirty="0">
                <a:solidFill>
                  <a:srgbClr val="000000"/>
                </a:solidFill>
                <a:latin typeface="Arial" charset="0"/>
              </a:rPr>
              <a:t>18</a:t>
            </a:r>
            <a:r>
              <a:rPr lang="en-US" i="1" dirty="0" smtClean="0">
                <a:solidFill>
                  <a:srgbClr val="000000"/>
                </a:solidFill>
                <a:latin typeface="Arial" charset="0"/>
              </a:rPr>
              <a:t>%</a:t>
            </a:r>
            <a:br>
              <a:rPr lang="en-US" i="1" dirty="0" smtClean="0">
                <a:solidFill>
                  <a:srgbClr val="000000"/>
                </a:solidFill>
                <a:latin typeface="Arial" charset="0"/>
              </a:rPr>
            </a:br>
            <a:endParaRPr lang="en-US" i="1" dirty="0">
              <a:solidFill>
                <a:srgbClr val="000000"/>
              </a:solidFill>
              <a:latin typeface="Arial" charset="0"/>
            </a:endParaRPr>
          </a:p>
          <a:p>
            <a:pPr algn="ctr" fontAlgn="base">
              <a:lnSpc>
                <a:spcPts val="1800"/>
              </a:lnSpc>
              <a:spcBef>
                <a:spcPts val="900"/>
              </a:spcBef>
              <a:spcAft>
                <a:spcPct val="0"/>
              </a:spcAft>
            </a:pPr>
            <a:r>
              <a:rPr lang="en-US" i="1" dirty="0">
                <a:solidFill>
                  <a:srgbClr val="000000"/>
                </a:solidFill>
                <a:latin typeface="Arial" charset="0"/>
              </a:rPr>
              <a:t>17%</a:t>
            </a:r>
          </a:p>
          <a:p>
            <a:pPr algn="ctr" fontAlgn="base">
              <a:lnSpc>
                <a:spcPts val="1800"/>
              </a:lnSpc>
              <a:spcBef>
                <a:spcPts val="900"/>
              </a:spcBef>
              <a:spcAft>
                <a:spcPct val="0"/>
              </a:spcAft>
            </a:pPr>
            <a:r>
              <a:rPr lang="en-US" i="1" dirty="0">
                <a:solidFill>
                  <a:srgbClr val="000000"/>
                </a:solidFill>
                <a:latin typeface="Arial" charset="0"/>
              </a:rPr>
              <a:t>14%</a:t>
            </a:r>
          </a:p>
          <a:p>
            <a:pPr algn="ctr" fontAlgn="base">
              <a:lnSpc>
                <a:spcPts val="1800"/>
              </a:lnSpc>
              <a:spcBef>
                <a:spcPts val="900"/>
              </a:spcBef>
              <a:spcAft>
                <a:spcPct val="0"/>
              </a:spcAft>
            </a:pPr>
            <a:r>
              <a:rPr lang="en-US" i="1" dirty="0">
                <a:solidFill>
                  <a:srgbClr val="000000"/>
                </a:solidFill>
                <a:latin typeface="Arial" charset="0"/>
              </a:rPr>
              <a:t>12%</a:t>
            </a:r>
            <a:br>
              <a:rPr lang="en-US" i="1" dirty="0">
                <a:solidFill>
                  <a:srgbClr val="000000"/>
                </a:solidFill>
                <a:latin typeface="Arial" charset="0"/>
              </a:rPr>
            </a:br>
            <a:endParaRPr lang="en-US" i="1" dirty="0">
              <a:solidFill>
                <a:srgbClr val="000000"/>
              </a:solidFill>
              <a:latin typeface="Arial" charset="0"/>
            </a:endParaRPr>
          </a:p>
          <a:p>
            <a:pPr algn="ctr" fontAlgn="base">
              <a:lnSpc>
                <a:spcPts val="1800"/>
              </a:lnSpc>
              <a:spcBef>
                <a:spcPts val="900"/>
              </a:spcBef>
              <a:spcAft>
                <a:spcPct val="0"/>
              </a:spcAft>
            </a:pPr>
            <a:r>
              <a:rPr lang="en-US" i="1" dirty="0">
                <a:solidFill>
                  <a:srgbClr val="000000"/>
                </a:solidFill>
                <a:latin typeface="Arial" charset="0"/>
              </a:rPr>
              <a:t>12%</a:t>
            </a:r>
          </a:p>
          <a:p>
            <a:pPr algn="ctr" fontAlgn="base">
              <a:lnSpc>
                <a:spcPts val="1800"/>
              </a:lnSpc>
              <a:spcBef>
                <a:spcPts val="900"/>
              </a:spcBef>
              <a:spcAft>
                <a:spcPct val="0"/>
              </a:spcAft>
            </a:pPr>
            <a:r>
              <a:rPr lang="en-US" i="1" dirty="0" smtClean="0">
                <a:solidFill>
                  <a:srgbClr val="000000"/>
                </a:solidFill>
                <a:latin typeface="Arial" charset="0"/>
              </a:rPr>
              <a:t>9%</a:t>
            </a:r>
          </a:p>
          <a:p>
            <a:pPr algn="ctr" fontAlgn="base">
              <a:lnSpc>
                <a:spcPts val="1800"/>
              </a:lnSpc>
              <a:spcBef>
                <a:spcPts val="900"/>
              </a:spcBef>
              <a:spcAft>
                <a:spcPct val="0"/>
              </a:spcAft>
            </a:pPr>
            <a:r>
              <a:rPr lang="en-US" i="1" dirty="0" smtClean="0">
                <a:solidFill>
                  <a:srgbClr val="000000"/>
                </a:solidFill>
                <a:latin typeface="Arial" charset="0"/>
              </a:rPr>
              <a:t>10%</a:t>
            </a:r>
            <a:endParaRPr lang="en-US" i="1" dirty="0">
              <a:solidFill>
                <a:srgbClr val="000000"/>
              </a:solidFill>
              <a:latin typeface="Arial" charset="0"/>
            </a:endParaRPr>
          </a:p>
          <a:p>
            <a:pPr algn="ctr" fontAlgn="base">
              <a:lnSpc>
                <a:spcPts val="1800"/>
              </a:lnSpc>
              <a:spcBef>
                <a:spcPts val="900"/>
              </a:spcBef>
              <a:spcAft>
                <a:spcPct val="0"/>
              </a:spcAft>
            </a:pPr>
            <a:r>
              <a:rPr lang="en-US" i="1" dirty="0">
                <a:solidFill>
                  <a:srgbClr val="000000"/>
                </a:solidFill>
                <a:latin typeface="Arial" charset="0"/>
              </a:rPr>
              <a:t>7</a:t>
            </a:r>
            <a:r>
              <a:rPr lang="en-US" i="1" dirty="0" smtClean="0">
                <a:solidFill>
                  <a:srgbClr val="000000"/>
                </a:solidFill>
                <a:latin typeface="Arial" charset="0"/>
              </a:rPr>
              <a:t>%</a:t>
            </a:r>
            <a:br>
              <a:rPr lang="en-US" i="1" dirty="0" smtClean="0">
                <a:solidFill>
                  <a:srgbClr val="000000"/>
                </a:solidFill>
                <a:latin typeface="Arial" charset="0"/>
              </a:rPr>
            </a:br>
            <a:endParaRPr lang="en-US" i="1" dirty="0" smtClean="0">
              <a:solidFill>
                <a:srgbClr val="000000"/>
              </a:solidFill>
              <a:latin typeface="Arial" charset="0"/>
            </a:endParaRPr>
          </a:p>
        </p:txBody>
      </p:sp>
      <p:sp>
        <p:nvSpPr>
          <p:cNvPr id="2" name="Title 1"/>
          <p:cNvSpPr>
            <a:spLocks noGrp="1"/>
          </p:cNvSpPr>
          <p:nvPr>
            <p:ph type="title"/>
          </p:nvPr>
        </p:nvSpPr>
        <p:spPr>
          <a:xfrm>
            <a:off x="263836" y="214826"/>
            <a:ext cx="8171826" cy="1143000"/>
          </a:xfrm>
        </p:spPr>
        <p:txBody>
          <a:bodyPr/>
          <a:lstStyle/>
          <a:p>
            <a:r>
              <a:rPr lang="en-US" dirty="0" smtClean="0"/>
              <a:t>Significant gaps across subject areas</a:t>
            </a:r>
            <a:endParaRPr lang="en-US" dirty="0"/>
          </a:p>
        </p:txBody>
      </p:sp>
      <p:sp>
        <p:nvSpPr>
          <p:cNvPr id="11" name="Text Box 5"/>
          <p:cNvSpPr txBox="1">
            <a:spLocks noChangeArrowheads="1"/>
          </p:cNvSpPr>
          <p:nvPr/>
        </p:nvSpPr>
        <p:spPr bwMode="auto">
          <a:xfrm>
            <a:off x="3340546" y="2011065"/>
            <a:ext cx="1648497" cy="4362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ctr">
              <a:lnSpc>
                <a:spcPts val="1800"/>
              </a:lnSpc>
              <a:spcBef>
                <a:spcPts val="900"/>
              </a:spcBef>
              <a:spcAft>
                <a:spcPct val="0"/>
              </a:spcAft>
            </a:pPr>
            <a:r>
              <a:rPr lang="en-US" dirty="0" smtClean="0">
                <a:solidFill>
                  <a:srgbClr val="000000"/>
                </a:solidFill>
                <a:latin typeface="Arial" charset="0"/>
              </a:rPr>
              <a:t>At least </a:t>
            </a:r>
            <a:br>
              <a:rPr lang="en-US" dirty="0" smtClean="0">
                <a:solidFill>
                  <a:srgbClr val="000000"/>
                </a:solidFill>
                <a:latin typeface="Arial" charset="0"/>
              </a:rPr>
            </a:br>
            <a:r>
              <a:rPr lang="en-US" dirty="0" smtClean="0">
                <a:solidFill>
                  <a:srgbClr val="000000"/>
                </a:solidFill>
                <a:latin typeface="Arial" charset="0"/>
              </a:rPr>
              <a:t>some gaps</a:t>
            </a:r>
          </a:p>
          <a:p>
            <a:pPr algn="ctr" fontAlgn="ctr">
              <a:lnSpc>
                <a:spcPts val="1800"/>
              </a:lnSpc>
              <a:spcBef>
                <a:spcPts val="900"/>
              </a:spcBef>
              <a:spcAft>
                <a:spcPct val="0"/>
              </a:spcAft>
            </a:pPr>
            <a:r>
              <a:rPr lang="en-US" b="1" dirty="0" smtClean="0">
                <a:solidFill>
                  <a:srgbClr val="C00000"/>
                </a:solidFill>
                <a:latin typeface="Arial" charset="0"/>
              </a:rPr>
              <a:t>50%</a:t>
            </a:r>
          </a:p>
          <a:p>
            <a:pPr algn="ctr" fontAlgn="ctr">
              <a:lnSpc>
                <a:spcPts val="1800"/>
              </a:lnSpc>
              <a:spcBef>
                <a:spcPts val="900"/>
              </a:spcBef>
              <a:spcAft>
                <a:spcPct val="0"/>
              </a:spcAft>
            </a:pPr>
            <a:r>
              <a:rPr lang="en-US" b="1" dirty="0" smtClean="0">
                <a:solidFill>
                  <a:srgbClr val="C00000"/>
                </a:solidFill>
                <a:latin typeface="Arial" charset="0"/>
              </a:rPr>
              <a:t>46%</a:t>
            </a:r>
            <a:br>
              <a:rPr lang="en-US" b="1" dirty="0" smtClean="0">
                <a:solidFill>
                  <a:srgbClr val="C00000"/>
                </a:solidFill>
                <a:latin typeface="Arial" charset="0"/>
              </a:rPr>
            </a:br>
            <a:endParaRPr lang="en-US" b="1" dirty="0" smtClean="0">
              <a:solidFill>
                <a:srgbClr val="C00000"/>
              </a:solidFill>
              <a:latin typeface="Arial" charset="0"/>
            </a:endParaRPr>
          </a:p>
          <a:p>
            <a:pPr algn="ctr" fontAlgn="ctr">
              <a:lnSpc>
                <a:spcPts val="1800"/>
              </a:lnSpc>
              <a:spcBef>
                <a:spcPts val="900"/>
              </a:spcBef>
              <a:spcAft>
                <a:spcPct val="0"/>
              </a:spcAft>
            </a:pPr>
            <a:r>
              <a:rPr lang="en-US" b="1" dirty="0" smtClean="0">
                <a:solidFill>
                  <a:srgbClr val="C00000"/>
                </a:solidFill>
                <a:latin typeface="Arial" charset="0"/>
              </a:rPr>
              <a:t>45%</a:t>
            </a:r>
          </a:p>
          <a:p>
            <a:pPr algn="ctr" fontAlgn="ctr">
              <a:lnSpc>
                <a:spcPts val="1800"/>
              </a:lnSpc>
              <a:spcBef>
                <a:spcPts val="900"/>
              </a:spcBef>
              <a:spcAft>
                <a:spcPct val="0"/>
              </a:spcAft>
            </a:pPr>
            <a:r>
              <a:rPr lang="en-US" b="1" dirty="0" smtClean="0">
                <a:solidFill>
                  <a:srgbClr val="C00000"/>
                </a:solidFill>
                <a:latin typeface="Arial" charset="0"/>
              </a:rPr>
              <a:t>41%</a:t>
            </a:r>
          </a:p>
          <a:p>
            <a:pPr algn="ctr" fontAlgn="ctr">
              <a:lnSpc>
                <a:spcPts val="1800"/>
              </a:lnSpc>
              <a:spcBef>
                <a:spcPts val="900"/>
              </a:spcBef>
              <a:spcAft>
                <a:spcPct val="0"/>
              </a:spcAft>
            </a:pPr>
            <a:r>
              <a:rPr lang="en-US" dirty="0" smtClean="0">
                <a:solidFill>
                  <a:srgbClr val="000000"/>
                </a:solidFill>
                <a:latin typeface="Arial" charset="0"/>
              </a:rPr>
              <a:t>36%</a:t>
            </a:r>
            <a:br>
              <a:rPr lang="en-US" dirty="0" smtClean="0">
                <a:solidFill>
                  <a:srgbClr val="000000"/>
                </a:solidFill>
                <a:latin typeface="Arial" charset="0"/>
              </a:rPr>
            </a:br>
            <a:endParaRPr lang="en-US" dirty="0" smtClean="0">
              <a:solidFill>
                <a:srgbClr val="000000"/>
              </a:solidFill>
              <a:latin typeface="Arial" charset="0"/>
            </a:endParaRPr>
          </a:p>
          <a:p>
            <a:pPr algn="ctr" fontAlgn="ctr">
              <a:lnSpc>
                <a:spcPts val="1800"/>
              </a:lnSpc>
              <a:spcBef>
                <a:spcPts val="900"/>
              </a:spcBef>
              <a:spcAft>
                <a:spcPct val="0"/>
              </a:spcAft>
            </a:pPr>
            <a:r>
              <a:rPr lang="en-US" dirty="0" smtClean="0">
                <a:solidFill>
                  <a:srgbClr val="000000"/>
                </a:solidFill>
                <a:latin typeface="Arial" charset="0"/>
              </a:rPr>
              <a:t>36%</a:t>
            </a:r>
          </a:p>
          <a:p>
            <a:pPr algn="ctr" fontAlgn="ctr">
              <a:lnSpc>
                <a:spcPts val="1800"/>
              </a:lnSpc>
              <a:spcBef>
                <a:spcPts val="900"/>
              </a:spcBef>
              <a:spcAft>
                <a:spcPct val="0"/>
              </a:spcAft>
            </a:pPr>
            <a:r>
              <a:rPr lang="en-US" dirty="0" smtClean="0">
                <a:solidFill>
                  <a:srgbClr val="000000"/>
                </a:solidFill>
                <a:latin typeface="Arial" charset="0"/>
              </a:rPr>
              <a:t>36%</a:t>
            </a:r>
          </a:p>
          <a:p>
            <a:pPr algn="ctr" fontAlgn="ctr">
              <a:lnSpc>
                <a:spcPts val="1800"/>
              </a:lnSpc>
              <a:spcBef>
                <a:spcPts val="900"/>
              </a:spcBef>
              <a:spcAft>
                <a:spcPct val="0"/>
              </a:spcAft>
            </a:pPr>
            <a:r>
              <a:rPr lang="en-US" dirty="0" smtClean="0">
                <a:solidFill>
                  <a:srgbClr val="000000"/>
                </a:solidFill>
                <a:latin typeface="Arial" charset="0"/>
              </a:rPr>
              <a:t>31%</a:t>
            </a:r>
          </a:p>
          <a:p>
            <a:pPr algn="ctr" fontAlgn="ctr">
              <a:lnSpc>
                <a:spcPts val="1800"/>
              </a:lnSpc>
              <a:spcBef>
                <a:spcPts val="900"/>
              </a:spcBef>
              <a:spcAft>
                <a:spcPct val="0"/>
              </a:spcAft>
            </a:pPr>
            <a:r>
              <a:rPr lang="en-US" dirty="0" smtClean="0">
                <a:solidFill>
                  <a:srgbClr val="000000"/>
                </a:solidFill>
                <a:latin typeface="Arial" charset="0"/>
              </a:rPr>
              <a:t>30%</a:t>
            </a:r>
            <a:br>
              <a:rPr lang="en-US" dirty="0" smtClean="0">
                <a:solidFill>
                  <a:srgbClr val="000000"/>
                </a:solidFill>
                <a:latin typeface="Arial" charset="0"/>
              </a:rPr>
            </a:br>
            <a:endParaRPr lang="en-US" dirty="0">
              <a:solidFill>
                <a:srgbClr val="000000"/>
              </a:solidFill>
              <a:latin typeface="Arial" charset="0"/>
            </a:endParaRPr>
          </a:p>
        </p:txBody>
      </p:sp>
      <p:sp>
        <p:nvSpPr>
          <p:cNvPr id="13" name="Text Box 5"/>
          <p:cNvSpPr txBox="1">
            <a:spLocks noChangeArrowheads="1"/>
          </p:cNvSpPr>
          <p:nvPr/>
        </p:nvSpPr>
        <p:spPr bwMode="auto">
          <a:xfrm>
            <a:off x="6195275" y="2011065"/>
            <a:ext cx="1549847" cy="4362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ctr">
              <a:lnSpc>
                <a:spcPts val="1800"/>
              </a:lnSpc>
              <a:spcBef>
                <a:spcPts val="900"/>
              </a:spcBef>
              <a:spcAft>
                <a:spcPct val="0"/>
              </a:spcAft>
            </a:pPr>
            <a:r>
              <a:rPr lang="en-US" dirty="0" smtClean="0">
                <a:solidFill>
                  <a:srgbClr val="000000"/>
                </a:solidFill>
                <a:latin typeface="Arial" charset="0"/>
              </a:rPr>
              <a:t>At least</a:t>
            </a:r>
            <a:br>
              <a:rPr lang="en-US" dirty="0" smtClean="0">
                <a:solidFill>
                  <a:srgbClr val="000000"/>
                </a:solidFill>
                <a:latin typeface="Arial" charset="0"/>
              </a:rPr>
            </a:br>
            <a:r>
              <a:rPr lang="en-US" dirty="0" smtClean="0">
                <a:solidFill>
                  <a:srgbClr val="000000"/>
                </a:solidFill>
                <a:latin typeface="Arial" charset="0"/>
              </a:rPr>
              <a:t>some gaps</a:t>
            </a:r>
          </a:p>
          <a:p>
            <a:pPr algn="ctr" fontAlgn="ctr">
              <a:lnSpc>
                <a:spcPts val="1800"/>
              </a:lnSpc>
              <a:spcBef>
                <a:spcPts val="900"/>
              </a:spcBef>
              <a:spcAft>
                <a:spcPct val="0"/>
              </a:spcAft>
            </a:pPr>
            <a:r>
              <a:rPr lang="en-US" b="1" dirty="0" smtClean="0">
                <a:solidFill>
                  <a:srgbClr val="C00000"/>
                </a:solidFill>
                <a:latin typeface="Arial" charset="0"/>
              </a:rPr>
              <a:t>41%</a:t>
            </a:r>
          </a:p>
          <a:p>
            <a:pPr algn="ctr" fontAlgn="ctr">
              <a:lnSpc>
                <a:spcPts val="1800"/>
              </a:lnSpc>
              <a:spcBef>
                <a:spcPts val="900"/>
              </a:spcBef>
              <a:spcAft>
                <a:spcPct val="0"/>
              </a:spcAft>
            </a:pPr>
            <a:r>
              <a:rPr lang="en-US" b="1" dirty="0" smtClean="0">
                <a:solidFill>
                  <a:srgbClr val="C00000"/>
                </a:solidFill>
                <a:latin typeface="Arial" charset="0"/>
              </a:rPr>
              <a:t>47%</a:t>
            </a:r>
            <a:br>
              <a:rPr lang="en-US" b="1" dirty="0" smtClean="0">
                <a:solidFill>
                  <a:srgbClr val="C00000"/>
                </a:solidFill>
                <a:latin typeface="Arial" charset="0"/>
              </a:rPr>
            </a:br>
            <a:endParaRPr lang="en-US" b="1" dirty="0" smtClean="0">
              <a:solidFill>
                <a:srgbClr val="C00000"/>
              </a:solidFill>
              <a:latin typeface="Arial" charset="0"/>
            </a:endParaRPr>
          </a:p>
          <a:p>
            <a:pPr algn="ctr" fontAlgn="ctr">
              <a:lnSpc>
                <a:spcPts val="1800"/>
              </a:lnSpc>
              <a:spcBef>
                <a:spcPts val="900"/>
              </a:spcBef>
              <a:spcAft>
                <a:spcPct val="0"/>
              </a:spcAft>
            </a:pPr>
            <a:r>
              <a:rPr lang="en-US" dirty="0" smtClean="0">
                <a:solidFill>
                  <a:srgbClr val="000000"/>
                </a:solidFill>
                <a:latin typeface="Arial" charset="0"/>
              </a:rPr>
              <a:t>32%</a:t>
            </a:r>
          </a:p>
          <a:p>
            <a:pPr algn="ctr" fontAlgn="ctr">
              <a:lnSpc>
                <a:spcPts val="1800"/>
              </a:lnSpc>
              <a:spcBef>
                <a:spcPts val="900"/>
              </a:spcBef>
              <a:spcAft>
                <a:spcPct val="0"/>
              </a:spcAft>
            </a:pPr>
            <a:r>
              <a:rPr lang="en-US" b="1" dirty="0" smtClean="0">
                <a:solidFill>
                  <a:srgbClr val="C00000"/>
                </a:solidFill>
                <a:latin typeface="Arial" charset="0"/>
              </a:rPr>
              <a:t>49%</a:t>
            </a:r>
          </a:p>
          <a:p>
            <a:pPr algn="ctr" fontAlgn="ctr">
              <a:lnSpc>
                <a:spcPts val="1800"/>
              </a:lnSpc>
              <a:spcBef>
                <a:spcPts val="900"/>
              </a:spcBef>
              <a:spcAft>
                <a:spcPct val="0"/>
              </a:spcAft>
            </a:pPr>
            <a:r>
              <a:rPr lang="en-US" b="1" dirty="0" smtClean="0">
                <a:solidFill>
                  <a:srgbClr val="C00000"/>
                </a:solidFill>
                <a:latin typeface="Arial" charset="0"/>
              </a:rPr>
              <a:t>41%</a:t>
            </a:r>
            <a:br>
              <a:rPr lang="en-US" b="1" dirty="0" smtClean="0">
                <a:solidFill>
                  <a:srgbClr val="C00000"/>
                </a:solidFill>
                <a:latin typeface="Arial" charset="0"/>
              </a:rPr>
            </a:br>
            <a:endParaRPr lang="en-US" b="1" dirty="0" smtClean="0">
              <a:solidFill>
                <a:srgbClr val="C00000"/>
              </a:solidFill>
              <a:latin typeface="Arial" charset="0"/>
            </a:endParaRPr>
          </a:p>
          <a:p>
            <a:pPr algn="ctr" fontAlgn="ctr">
              <a:lnSpc>
                <a:spcPts val="1800"/>
              </a:lnSpc>
              <a:spcBef>
                <a:spcPts val="900"/>
              </a:spcBef>
              <a:spcAft>
                <a:spcPct val="0"/>
              </a:spcAft>
            </a:pPr>
            <a:r>
              <a:rPr lang="en-US" b="1" dirty="0" smtClean="0">
                <a:solidFill>
                  <a:srgbClr val="C00000"/>
                </a:solidFill>
                <a:latin typeface="Arial" charset="0"/>
              </a:rPr>
              <a:t>41%</a:t>
            </a:r>
          </a:p>
          <a:p>
            <a:pPr algn="ctr" fontAlgn="ctr">
              <a:lnSpc>
                <a:spcPts val="1800"/>
              </a:lnSpc>
              <a:spcBef>
                <a:spcPts val="900"/>
              </a:spcBef>
              <a:spcAft>
                <a:spcPct val="0"/>
              </a:spcAft>
            </a:pPr>
            <a:r>
              <a:rPr lang="en-US" dirty="0" smtClean="0">
                <a:solidFill>
                  <a:srgbClr val="000000"/>
                </a:solidFill>
                <a:latin typeface="Arial" charset="0"/>
              </a:rPr>
              <a:t>34%</a:t>
            </a:r>
          </a:p>
          <a:p>
            <a:pPr algn="ctr" fontAlgn="ctr">
              <a:lnSpc>
                <a:spcPts val="1800"/>
              </a:lnSpc>
              <a:spcBef>
                <a:spcPts val="900"/>
              </a:spcBef>
              <a:spcAft>
                <a:spcPct val="0"/>
              </a:spcAft>
            </a:pPr>
            <a:r>
              <a:rPr lang="en-US" dirty="0" smtClean="0">
                <a:solidFill>
                  <a:srgbClr val="000000"/>
                </a:solidFill>
                <a:latin typeface="Arial" charset="0"/>
              </a:rPr>
              <a:t>34%</a:t>
            </a:r>
          </a:p>
          <a:p>
            <a:pPr algn="ctr" fontAlgn="ctr">
              <a:lnSpc>
                <a:spcPts val="1800"/>
              </a:lnSpc>
              <a:spcBef>
                <a:spcPts val="900"/>
              </a:spcBef>
              <a:spcAft>
                <a:spcPct val="0"/>
              </a:spcAft>
            </a:pPr>
            <a:r>
              <a:rPr lang="en-US" dirty="0" smtClean="0">
                <a:solidFill>
                  <a:srgbClr val="000000"/>
                </a:solidFill>
                <a:latin typeface="Arial" charset="0"/>
              </a:rPr>
              <a:t>27%</a:t>
            </a:r>
            <a:br>
              <a:rPr lang="en-US" dirty="0" smtClean="0">
                <a:solidFill>
                  <a:srgbClr val="000000"/>
                </a:solidFill>
                <a:latin typeface="Arial" charset="0"/>
              </a:rPr>
            </a:br>
            <a:endParaRPr lang="en-US" dirty="0" smtClean="0">
              <a:solidFill>
                <a:srgbClr val="000000"/>
              </a:solidFill>
              <a:latin typeface="Arial" charset="0"/>
            </a:endParaRPr>
          </a:p>
        </p:txBody>
      </p:sp>
      <p:sp>
        <p:nvSpPr>
          <p:cNvPr id="14" name="Text Box 7"/>
          <p:cNvSpPr txBox="1">
            <a:spLocks noChangeArrowheads="1"/>
          </p:cNvSpPr>
          <p:nvPr/>
        </p:nvSpPr>
        <p:spPr bwMode="auto">
          <a:xfrm>
            <a:off x="7532197" y="2011065"/>
            <a:ext cx="1471211" cy="4362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lnSpc>
                <a:spcPts val="1800"/>
              </a:lnSpc>
              <a:spcBef>
                <a:spcPts val="900"/>
              </a:spcBef>
              <a:spcAft>
                <a:spcPct val="0"/>
              </a:spcAft>
            </a:pPr>
            <a:r>
              <a:rPr lang="en-US" dirty="0" smtClean="0">
                <a:solidFill>
                  <a:srgbClr val="000000"/>
                </a:solidFill>
                <a:latin typeface="Arial" charset="0"/>
              </a:rPr>
              <a:t>Large gaps/ struggling</a:t>
            </a:r>
          </a:p>
          <a:p>
            <a:pPr algn="ctr" fontAlgn="base">
              <a:lnSpc>
                <a:spcPts val="1800"/>
              </a:lnSpc>
              <a:spcBef>
                <a:spcPts val="900"/>
              </a:spcBef>
              <a:spcAft>
                <a:spcPct val="0"/>
              </a:spcAft>
            </a:pPr>
            <a:r>
              <a:rPr lang="en-US" i="1" dirty="0" smtClean="0">
                <a:solidFill>
                  <a:srgbClr val="000000"/>
                </a:solidFill>
                <a:latin typeface="Arial" charset="0"/>
              </a:rPr>
              <a:t>13%</a:t>
            </a:r>
          </a:p>
          <a:p>
            <a:pPr algn="ctr" fontAlgn="base">
              <a:lnSpc>
                <a:spcPts val="1800"/>
              </a:lnSpc>
              <a:spcBef>
                <a:spcPts val="900"/>
              </a:spcBef>
              <a:spcAft>
                <a:spcPct val="0"/>
              </a:spcAft>
            </a:pPr>
            <a:r>
              <a:rPr lang="en-US" i="1" dirty="0" smtClean="0">
                <a:solidFill>
                  <a:srgbClr val="000000"/>
                </a:solidFill>
                <a:latin typeface="Arial" charset="0"/>
              </a:rPr>
              <a:t>16%</a:t>
            </a:r>
            <a:br>
              <a:rPr lang="en-US" i="1" dirty="0" smtClean="0">
                <a:solidFill>
                  <a:srgbClr val="000000"/>
                </a:solidFill>
                <a:latin typeface="Arial" charset="0"/>
              </a:rPr>
            </a:br>
            <a:endParaRPr lang="en-US" i="1" dirty="0" smtClean="0">
              <a:solidFill>
                <a:srgbClr val="000000"/>
              </a:solidFill>
              <a:latin typeface="Arial" charset="0"/>
            </a:endParaRPr>
          </a:p>
          <a:p>
            <a:pPr algn="ctr" fontAlgn="base">
              <a:lnSpc>
                <a:spcPts val="1800"/>
              </a:lnSpc>
              <a:spcBef>
                <a:spcPts val="900"/>
              </a:spcBef>
              <a:spcAft>
                <a:spcPct val="0"/>
              </a:spcAft>
            </a:pPr>
            <a:r>
              <a:rPr lang="en-US" i="1" dirty="0">
                <a:solidFill>
                  <a:srgbClr val="000000"/>
                </a:solidFill>
                <a:latin typeface="Arial" charset="0"/>
              </a:rPr>
              <a:t>9</a:t>
            </a:r>
            <a:r>
              <a:rPr lang="en-US" i="1" dirty="0" smtClean="0">
                <a:solidFill>
                  <a:srgbClr val="000000"/>
                </a:solidFill>
                <a:latin typeface="Arial" charset="0"/>
              </a:rPr>
              <a:t>%</a:t>
            </a:r>
          </a:p>
          <a:p>
            <a:pPr algn="ctr" fontAlgn="base">
              <a:lnSpc>
                <a:spcPts val="1800"/>
              </a:lnSpc>
              <a:spcBef>
                <a:spcPts val="900"/>
              </a:spcBef>
              <a:spcAft>
                <a:spcPct val="0"/>
              </a:spcAft>
            </a:pPr>
            <a:r>
              <a:rPr lang="en-US" i="1" dirty="0" smtClean="0">
                <a:solidFill>
                  <a:srgbClr val="000000"/>
                </a:solidFill>
                <a:latin typeface="Arial" charset="0"/>
              </a:rPr>
              <a:t>18%</a:t>
            </a:r>
          </a:p>
          <a:p>
            <a:pPr algn="ctr" fontAlgn="base">
              <a:lnSpc>
                <a:spcPts val="1800"/>
              </a:lnSpc>
              <a:spcBef>
                <a:spcPts val="900"/>
              </a:spcBef>
              <a:spcAft>
                <a:spcPct val="0"/>
              </a:spcAft>
            </a:pPr>
            <a:r>
              <a:rPr lang="en-US" i="1" dirty="0" smtClean="0">
                <a:solidFill>
                  <a:srgbClr val="000000"/>
                </a:solidFill>
                <a:latin typeface="Arial" charset="0"/>
              </a:rPr>
              <a:t>13%</a:t>
            </a:r>
            <a:br>
              <a:rPr lang="en-US" i="1" dirty="0" smtClean="0">
                <a:solidFill>
                  <a:srgbClr val="000000"/>
                </a:solidFill>
                <a:latin typeface="Arial" charset="0"/>
              </a:rPr>
            </a:br>
            <a:endParaRPr lang="en-US" i="1" dirty="0" smtClean="0">
              <a:solidFill>
                <a:srgbClr val="000000"/>
              </a:solidFill>
              <a:latin typeface="Arial" charset="0"/>
            </a:endParaRPr>
          </a:p>
          <a:p>
            <a:pPr algn="ctr" fontAlgn="base">
              <a:lnSpc>
                <a:spcPts val="1800"/>
              </a:lnSpc>
              <a:spcBef>
                <a:spcPts val="900"/>
              </a:spcBef>
              <a:spcAft>
                <a:spcPct val="0"/>
              </a:spcAft>
            </a:pPr>
            <a:r>
              <a:rPr lang="en-US" i="1" dirty="0" smtClean="0">
                <a:solidFill>
                  <a:srgbClr val="000000"/>
                </a:solidFill>
                <a:latin typeface="Arial" charset="0"/>
              </a:rPr>
              <a:t>15%</a:t>
            </a:r>
          </a:p>
          <a:p>
            <a:pPr algn="ctr" fontAlgn="base">
              <a:lnSpc>
                <a:spcPts val="1800"/>
              </a:lnSpc>
              <a:spcBef>
                <a:spcPts val="900"/>
              </a:spcBef>
              <a:spcAft>
                <a:spcPct val="0"/>
              </a:spcAft>
            </a:pPr>
            <a:r>
              <a:rPr lang="en-US" i="1" dirty="0" smtClean="0">
                <a:solidFill>
                  <a:srgbClr val="000000"/>
                </a:solidFill>
                <a:latin typeface="Arial" charset="0"/>
              </a:rPr>
              <a:t>10%</a:t>
            </a:r>
          </a:p>
          <a:p>
            <a:pPr algn="ctr" fontAlgn="base">
              <a:lnSpc>
                <a:spcPts val="1800"/>
              </a:lnSpc>
              <a:spcBef>
                <a:spcPts val="900"/>
              </a:spcBef>
              <a:spcAft>
                <a:spcPct val="0"/>
              </a:spcAft>
            </a:pPr>
            <a:r>
              <a:rPr lang="en-US" i="1" dirty="0" smtClean="0">
                <a:solidFill>
                  <a:srgbClr val="000000"/>
                </a:solidFill>
                <a:latin typeface="Arial" charset="0"/>
              </a:rPr>
              <a:t>10%</a:t>
            </a:r>
          </a:p>
          <a:p>
            <a:pPr algn="ctr" fontAlgn="base">
              <a:lnSpc>
                <a:spcPts val="1800"/>
              </a:lnSpc>
              <a:spcBef>
                <a:spcPts val="900"/>
              </a:spcBef>
              <a:spcAft>
                <a:spcPct val="0"/>
              </a:spcAft>
            </a:pPr>
            <a:r>
              <a:rPr lang="en-US" i="1" dirty="0">
                <a:solidFill>
                  <a:srgbClr val="000000"/>
                </a:solidFill>
                <a:latin typeface="Arial" charset="0"/>
              </a:rPr>
              <a:t>6</a:t>
            </a:r>
            <a:r>
              <a:rPr lang="en-US" i="1" dirty="0" smtClean="0">
                <a:solidFill>
                  <a:srgbClr val="000000"/>
                </a:solidFill>
                <a:latin typeface="Arial" charset="0"/>
              </a:rPr>
              <a:t>%</a:t>
            </a:r>
            <a:br>
              <a:rPr lang="en-US" i="1" dirty="0" smtClean="0">
                <a:solidFill>
                  <a:srgbClr val="000000"/>
                </a:solidFill>
                <a:latin typeface="Arial" charset="0"/>
              </a:rPr>
            </a:br>
            <a:endParaRPr lang="en-US" i="1" dirty="0" smtClean="0">
              <a:solidFill>
                <a:srgbClr val="000000"/>
              </a:solidFill>
              <a:latin typeface="Arial" charset="0"/>
            </a:endParaRPr>
          </a:p>
        </p:txBody>
      </p:sp>
      <p:cxnSp>
        <p:nvCxnSpPr>
          <p:cNvPr id="6" name="Straight Connector 5"/>
          <p:cNvCxnSpPr/>
          <p:nvPr/>
        </p:nvCxnSpPr>
        <p:spPr bwMode="auto">
          <a:xfrm>
            <a:off x="3490175" y="2530365"/>
            <a:ext cx="5513233"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6195275" y="1661375"/>
            <a:ext cx="0" cy="4753350"/>
          </a:xfrm>
          <a:prstGeom prst="line">
            <a:avLst/>
          </a:prstGeom>
          <a:solidFill>
            <a:schemeClr val="accent1"/>
          </a:solidFill>
          <a:ln w="9525" cap="flat" cmpd="sng" algn="ctr">
            <a:solidFill>
              <a:schemeClr val="accent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a:xfrm>
            <a:off x="3775306" y="1674254"/>
            <a:ext cx="2044150"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College students</a:t>
            </a:r>
            <a:endParaRPr lang="en-US" b="1" dirty="0">
              <a:solidFill>
                <a:srgbClr val="000000"/>
              </a:solidFill>
              <a:latin typeface="Arial" charset="0"/>
            </a:endParaRPr>
          </a:p>
        </p:txBody>
      </p:sp>
      <p:sp>
        <p:nvSpPr>
          <p:cNvPr id="22" name="TextBox 21"/>
          <p:cNvSpPr txBox="1"/>
          <p:nvPr/>
        </p:nvSpPr>
        <p:spPr>
          <a:xfrm>
            <a:off x="6768136" y="1674254"/>
            <a:ext cx="1672254"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Non-students</a:t>
            </a:r>
            <a:endParaRPr lang="en-US" b="1" dirty="0">
              <a:solidFill>
                <a:srgbClr val="000000"/>
              </a:solidFill>
              <a:latin typeface="Arial" charset="0"/>
            </a:endParaRPr>
          </a:p>
        </p:txBody>
      </p:sp>
      <p:sp>
        <p:nvSpPr>
          <p:cNvPr id="16" name="Slide Number Placeholder 3"/>
          <p:cNvSpPr>
            <a:spLocks noGrp="1"/>
          </p:cNvSpPr>
          <p:nvPr>
            <p:ph type="sldNum" sz="quarter" idx="10"/>
          </p:nvPr>
        </p:nvSpPr>
        <p:spPr>
          <a:xfrm>
            <a:off x="8451503" y="6539581"/>
            <a:ext cx="584200" cy="301816"/>
          </a:xfrm>
        </p:spPr>
        <p:txBody>
          <a:bodyPr/>
          <a:lstStyle/>
          <a:p>
            <a:pPr>
              <a:defRPr/>
            </a:pPr>
            <a:fld id="{92871B65-642A-4956-AD99-54792413B5FD}" type="slidenum">
              <a:rPr lang="en-US" smtClean="0">
                <a:solidFill>
                  <a:srgbClr val="FFFFFF">
                    <a:lumMod val="95000"/>
                  </a:srgbClr>
                </a:solidFill>
              </a:rPr>
              <a:pPr>
                <a:defRPr/>
              </a:pPr>
              <a:t>6</a:t>
            </a:fld>
            <a:endParaRPr lang="en-US" dirty="0">
              <a:solidFill>
                <a:srgbClr val="FFFFFF">
                  <a:lumMod val="95000"/>
                </a:srgbClr>
              </a:solidFill>
            </a:endParaRPr>
          </a:p>
        </p:txBody>
      </p:sp>
    </p:spTree>
    <p:extLst>
      <p:ext uri="{BB962C8B-B14F-4D97-AF65-F5344CB8AC3E}">
        <p14:creationId xmlns:p14="http://schemas.microsoft.com/office/powerpoint/2010/main" val="1252082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540913" y="1394365"/>
            <a:ext cx="78561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i="1" dirty="0">
                <a:solidFill>
                  <a:srgbClr val="000000">
                    <a:lumMod val="65000"/>
                    <a:lumOff val="35000"/>
                  </a:srgbClr>
                </a:solidFill>
                <a:latin typeface="Arial" charset="0"/>
              </a:rPr>
              <a:t>In which </a:t>
            </a:r>
            <a:r>
              <a:rPr lang="en-US" i="1" dirty="0" smtClean="0">
                <a:solidFill>
                  <a:srgbClr val="000000">
                    <a:lumMod val="65000"/>
                    <a:lumOff val="35000"/>
                  </a:srgbClr>
                </a:solidFill>
                <a:latin typeface="Arial" charset="0"/>
              </a:rPr>
              <a:t>two areas </a:t>
            </a:r>
            <a:r>
              <a:rPr lang="en-US" i="1" dirty="0">
                <a:solidFill>
                  <a:srgbClr val="000000">
                    <a:lumMod val="65000"/>
                    <a:lumOff val="35000"/>
                  </a:srgbClr>
                </a:solidFill>
                <a:latin typeface="Arial" charset="0"/>
              </a:rPr>
              <a:t>do you most wish your high school had done a better job of preparing you for the expectations of college/work world?</a:t>
            </a:r>
          </a:p>
        </p:txBody>
      </p:sp>
      <p:sp>
        <p:nvSpPr>
          <p:cNvPr id="2" name="Title 1"/>
          <p:cNvSpPr>
            <a:spLocks noGrp="1"/>
          </p:cNvSpPr>
          <p:nvPr>
            <p:ph type="title"/>
          </p:nvPr>
        </p:nvSpPr>
        <p:spPr>
          <a:xfrm>
            <a:off x="263836" y="311928"/>
            <a:ext cx="8133189" cy="1143000"/>
          </a:xfrm>
        </p:spPr>
        <p:txBody>
          <a:bodyPr/>
          <a:lstStyle/>
          <a:p>
            <a:r>
              <a:rPr lang="en-US" dirty="0"/>
              <a:t>A</a:t>
            </a:r>
            <a:r>
              <a:rPr lang="en-US" dirty="0" smtClean="0"/>
              <a:t>reas in which graduates wish their </a:t>
            </a:r>
            <a:br>
              <a:rPr lang="en-US" dirty="0" smtClean="0"/>
            </a:br>
            <a:r>
              <a:rPr lang="en-US" dirty="0" smtClean="0"/>
              <a:t>high school had done better</a:t>
            </a:r>
            <a:endParaRPr lang="en-US" dirty="0"/>
          </a:p>
        </p:txBody>
      </p:sp>
      <p:sp>
        <p:nvSpPr>
          <p:cNvPr id="16" name="Text Box 5"/>
          <p:cNvSpPr txBox="1">
            <a:spLocks noChangeArrowheads="1"/>
          </p:cNvSpPr>
          <p:nvPr/>
        </p:nvSpPr>
        <p:spPr bwMode="auto">
          <a:xfrm>
            <a:off x="218939" y="2734450"/>
            <a:ext cx="4533367" cy="3618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ctr">
              <a:lnSpc>
                <a:spcPts val="1700"/>
              </a:lnSpc>
              <a:spcBef>
                <a:spcPts val="600"/>
              </a:spcBef>
              <a:spcAft>
                <a:spcPct val="0"/>
              </a:spcAft>
            </a:pPr>
            <a:r>
              <a:rPr lang="en-US" dirty="0">
                <a:solidFill>
                  <a:srgbClr val="000000"/>
                </a:solidFill>
                <a:latin typeface="Arial" charset="0"/>
              </a:rPr>
              <a:t>Work and study habits</a:t>
            </a:r>
          </a:p>
          <a:p>
            <a:pPr fontAlgn="ctr">
              <a:lnSpc>
                <a:spcPts val="1700"/>
              </a:lnSpc>
              <a:spcBef>
                <a:spcPts val="600"/>
              </a:spcBef>
              <a:spcAft>
                <a:spcPct val="0"/>
              </a:spcAft>
            </a:pPr>
            <a:r>
              <a:rPr lang="en-US" dirty="0">
                <a:solidFill>
                  <a:srgbClr val="000000"/>
                </a:solidFill>
                <a:latin typeface="Arial" charset="0"/>
              </a:rPr>
              <a:t>Oral communications/public speaking</a:t>
            </a:r>
          </a:p>
          <a:p>
            <a:pPr fontAlgn="ctr">
              <a:lnSpc>
                <a:spcPts val="1700"/>
              </a:lnSpc>
              <a:spcBef>
                <a:spcPts val="600"/>
              </a:spcBef>
              <a:spcAft>
                <a:spcPct val="0"/>
              </a:spcAft>
            </a:pPr>
            <a:r>
              <a:rPr lang="en-US" dirty="0">
                <a:solidFill>
                  <a:srgbClr val="000000"/>
                </a:solidFill>
                <a:latin typeface="Arial" charset="0"/>
              </a:rPr>
              <a:t>Mathematics</a:t>
            </a:r>
          </a:p>
          <a:p>
            <a:pPr fontAlgn="ctr">
              <a:lnSpc>
                <a:spcPts val="1700"/>
              </a:lnSpc>
              <a:spcBef>
                <a:spcPts val="600"/>
              </a:spcBef>
              <a:spcAft>
                <a:spcPct val="0"/>
              </a:spcAft>
            </a:pPr>
            <a:r>
              <a:rPr lang="en-US" dirty="0" smtClean="0">
                <a:solidFill>
                  <a:srgbClr val="000000"/>
                </a:solidFill>
                <a:latin typeface="Arial" charset="0"/>
              </a:rPr>
              <a:t>Doing </a:t>
            </a:r>
            <a:r>
              <a:rPr lang="en-US" dirty="0">
                <a:solidFill>
                  <a:srgbClr val="000000"/>
                </a:solidFill>
                <a:latin typeface="Arial" charset="0"/>
              </a:rPr>
              <a:t>research</a:t>
            </a:r>
          </a:p>
          <a:p>
            <a:pPr fontAlgn="ctr">
              <a:lnSpc>
                <a:spcPts val="1700"/>
              </a:lnSpc>
              <a:spcBef>
                <a:spcPts val="600"/>
              </a:spcBef>
              <a:spcAft>
                <a:spcPct val="0"/>
              </a:spcAft>
            </a:pPr>
            <a:r>
              <a:rPr lang="en-US" dirty="0">
                <a:solidFill>
                  <a:srgbClr val="000000"/>
                </a:solidFill>
                <a:latin typeface="Arial" charset="0"/>
              </a:rPr>
              <a:t>Writing</a:t>
            </a:r>
          </a:p>
          <a:p>
            <a:pPr fontAlgn="ctr">
              <a:lnSpc>
                <a:spcPts val="1700"/>
              </a:lnSpc>
              <a:spcBef>
                <a:spcPts val="600"/>
              </a:spcBef>
              <a:spcAft>
                <a:spcPct val="0"/>
              </a:spcAft>
            </a:pPr>
            <a:r>
              <a:rPr lang="en-US" dirty="0">
                <a:solidFill>
                  <a:srgbClr val="000000"/>
                </a:solidFill>
                <a:latin typeface="Arial" charset="0"/>
              </a:rPr>
              <a:t>Computer and technology skills</a:t>
            </a:r>
          </a:p>
          <a:p>
            <a:pPr fontAlgn="ctr">
              <a:lnSpc>
                <a:spcPts val="1700"/>
              </a:lnSpc>
              <a:spcBef>
                <a:spcPts val="600"/>
              </a:spcBef>
              <a:spcAft>
                <a:spcPct val="0"/>
              </a:spcAft>
            </a:pPr>
            <a:r>
              <a:rPr lang="en-US" dirty="0">
                <a:solidFill>
                  <a:srgbClr val="000000"/>
                </a:solidFill>
                <a:latin typeface="Arial" charset="0"/>
              </a:rPr>
              <a:t>Applying what I have learned to </a:t>
            </a:r>
            <a:br>
              <a:rPr lang="en-US" dirty="0">
                <a:solidFill>
                  <a:srgbClr val="000000"/>
                </a:solidFill>
                <a:latin typeface="Arial" charset="0"/>
              </a:rPr>
            </a:br>
            <a:r>
              <a:rPr lang="en-US" dirty="0">
                <a:solidFill>
                  <a:srgbClr val="000000"/>
                </a:solidFill>
                <a:latin typeface="Arial" charset="0"/>
              </a:rPr>
              <a:t>solve problems</a:t>
            </a:r>
          </a:p>
          <a:p>
            <a:pPr fontAlgn="ctr">
              <a:lnSpc>
                <a:spcPts val="1700"/>
              </a:lnSpc>
              <a:spcBef>
                <a:spcPts val="600"/>
              </a:spcBef>
              <a:spcAft>
                <a:spcPct val="0"/>
              </a:spcAft>
            </a:pPr>
            <a:r>
              <a:rPr lang="en-US" dirty="0" smtClean="0">
                <a:solidFill>
                  <a:srgbClr val="000000"/>
                </a:solidFill>
                <a:latin typeface="Arial" charset="0"/>
              </a:rPr>
              <a:t>Science </a:t>
            </a:r>
          </a:p>
          <a:p>
            <a:pPr fontAlgn="ctr">
              <a:lnSpc>
                <a:spcPts val="1700"/>
              </a:lnSpc>
              <a:spcBef>
                <a:spcPts val="600"/>
              </a:spcBef>
              <a:spcAft>
                <a:spcPct val="0"/>
              </a:spcAft>
            </a:pPr>
            <a:r>
              <a:rPr lang="en-US" dirty="0" smtClean="0">
                <a:solidFill>
                  <a:srgbClr val="000000"/>
                </a:solidFill>
                <a:latin typeface="Arial" charset="0"/>
              </a:rPr>
              <a:t>Reading and understanding </a:t>
            </a:r>
            <a:br>
              <a:rPr lang="en-US" dirty="0" smtClean="0">
                <a:solidFill>
                  <a:srgbClr val="000000"/>
                </a:solidFill>
                <a:latin typeface="Arial" charset="0"/>
              </a:rPr>
            </a:br>
            <a:r>
              <a:rPr lang="en-US" dirty="0" smtClean="0">
                <a:solidFill>
                  <a:srgbClr val="000000"/>
                </a:solidFill>
                <a:latin typeface="Arial" charset="0"/>
              </a:rPr>
              <a:t>complicated materials</a:t>
            </a:r>
          </a:p>
          <a:p>
            <a:pPr fontAlgn="ctr">
              <a:lnSpc>
                <a:spcPts val="1700"/>
              </a:lnSpc>
              <a:spcBef>
                <a:spcPts val="600"/>
              </a:spcBef>
              <a:spcAft>
                <a:spcPct val="0"/>
              </a:spcAft>
            </a:pPr>
            <a:r>
              <a:rPr lang="en-US" dirty="0" smtClean="0">
                <a:solidFill>
                  <a:srgbClr val="000000"/>
                </a:solidFill>
                <a:latin typeface="Arial" charset="0"/>
              </a:rPr>
              <a:t>Don’t need to be better prepared in </a:t>
            </a:r>
            <a:br>
              <a:rPr lang="en-US" dirty="0" smtClean="0">
                <a:solidFill>
                  <a:srgbClr val="000000"/>
                </a:solidFill>
                <a:latin typeface="Arial" charset="0"/>
              </a:rPr>
            </a:br>
            <a:r>
              <a:rPr lang="en-US" dirty="0" smtClean="0">
                <a:solidFill>
                  <a:srgbClr val="000000"/>
                </a:solidFill>
                <a:latin typeface="Arial" charset="0"/>
              </a:rPr>
              <a:t>any of these areas</a:t>
            </a:r>
          </a:p>
        </p:txBody>
      </p:sp>
      <p:sp>
        <p:nvSpPr>
          <p:cNvPr id="17" name="Text Box 5"/>
          <p:cNvSpPr txBox="1">
            <a:spLocks noChangeArrowheads="1"/>
          </p:cNvSpPr>
          <p:nvPr/>
        </p:nvSpPr>
        <p:spPr bwMode="auto">
          <a:xfrm>
            <a:off x="4452874" y="2424749"/>
            <a:ext cx="1345842" cy="3928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ctr">
              <a:lnSpc>
                <a:spcPts val="1700"/>
              </a:lnSpc>
              <a:spcBef>
                <a:spcPts val="600"/>
              </a:spcBef>
              <a:spcAft>
                <a:spcPct val="0"/>
              </a:spcAft>
            </a:pPr>
            <a:r>
              <a:rPr lang="en-US" b="1" dirty="0" smtClean="0">
                <a:solidFill>
                  <a:srgbClr val="000000"/>
                </a:solidFill>
                <a:latin typeface="Arial" charset="0"/>
              </a:rPr>
              <a:t>2014</a:t>
            </a:r>
          </a:p>
          <a:p>
            <a:pPr algn="ctr" fontAlgn="ctr">
              <a:lnSpc>
                <a:spcPts val="1700"/>
              </a:lnSpc>
              <a:spcBef>
                <a:spcPts val="600"/>
              </a:spcBef>
              <a:spcAft>
                <a:spcPct val="0"/>
              </a:spcAft>
            </a:pPr>
            <a:r>
              <a:rPr lang="en-US" b="1" dirty="0" smtClean="0">
                <a:solidFill>
                  <a:srgbClr val="C00000"/>
                </a:solidFill>
                <a:latin typeface="Arial" charset="0"/>
              </a:rPr>
              <a:t>31%</a:t>
            </a:r>
          </a:p>
          <a:p>
            <a:pPr algn="ctr" fontAlgn="ctr">
              <a:lnSpc>
                <a:spcPts val="1700"/>
              </a:lnSpc>
              <a:spcBef>
                <a:spcPts val="600"/>
              </a:spcBef>
              <a:spcAft>
                <a:spcPct val="0"/>
              </a:spcAft>
            </a:pPr>
            <a:r>
              <a:rPr lang="en-US" b="1" dirty="0" smtClean="0">
                <a:solidFill>
                  <a:srgbClr val="C00000"/>
                </a:solidFill>
                <a:latin typeface="Arial" charset="0"/>
              </a:rPr>
              <a:t>27%</a:t>
            </a:r>
          </a:p>
          <a:p>
            <a:pPr algn="ctr" fontAlgn="ctr">
              <a:lnSpc>
                <a:spcPts val="1700"/>
              </a:lnSpc>
              <a:spcBef>
                <a:spcPts val="600"/>
              </a:spcBef>
              <a:spcAft>
                <a:spcPct val="0"/>
              </a:spcAft>
            </a:pPr>
            <a:r>
              <a:rPr lang="en-US" b="1" dirty="0" smtClean="0">
                <a:solidFill>
                  <a:srgbClr val="C00000"/>
                </a:solidFill>
                <a:latin typeface="Arial" charset="0"/>
              </a:rPr>
              <a:t>24%</a:t>
            </a:r>
          </a:p>
          <a:p>
            <a:pPr algn="ctr" fontAlgn="ctr">
              <a:lnSpc>
                <a:spcPts val="1700"/>
              </a:lnSpc>
              <a:spcBef>
                <a:spcPts val="600"/>
              </a:spcBef>
              <a:spcAft>
                <a:spcPct val="0"/>
              </a:spcAft>
            </a:pPr>
            <a:r>
              <a:rPr lang="en-US" b="1" dirty="0" smtClean="0">
                <a:solidFill>
                  <a:srgbClr val="C00000"/>
                </a:solidFill>
                <a:latin typeface="Arial" charset="0"/>
              </a:rPr>
              <a:t>20%</a:t>
            </a:r>
          </a:p>
          <a:p>
            <a:pPr algn="ctr" fontAlgn="ctr">
              <a:lnSpc>
                <a:spcPts val="1700"/>
              </a:lnSpc>
              <a:spcBef>
                <a:spcPts val="600"/>
              </a:spcBef>
              <a:spcAft>
                <a:spcPct val="0"/>
              </a:spcAft>
            </a:pPr>
            <a:r>
              <a:rPr lang="en-US" dirty="0" smtClean="0">
                <a:solidFill>
                  <a:srgbClr val="000000"/>
                </a:solidFill>
                <a:latin typeface="Arial" charset="0"/>
              </a:rPr>
              <a:t>17%</a:t>
            </a:r>
          </a:p>
          <a:p>
            <a:pPr algn="ctr" fontAlgn="ctr">
              <a:lnSpc>
                <a:spcPts val="1700"/>
              </a:lnSpc>
              <a:spcBef>
                <a:spcPts val="600"/>
              </a:spcBef>
              <a:spcAft>
                <a:spcPct val="0"/>
              </a:spcAft>
            </a:pPr>
            <a:r>
              <a:rPr lang="en-US" dirty="0" smtClean="0">
                <a:solidFill>
                  <a:srgbClr val="000000"/>
                </a:solidFill>
                <a:latin typeface="Arial" charset="0"/>
              </a:rPr>
              <a:t>14%</a:t>
            </a:r>
          </a:p>
          <a:p>
            <a:pPr algn="ctr" fontAlgn="ctr">
              <a:lnSpc>
                <a:spcPts val="1700"/>
              </a:lnSpc>
              <a:spcBef>
                <a:spcPts val="600"/>
              </a:spcBef>
              <a:spcAft>
                <a:spcPct val="0"/>
              </a:spcAft>
            </a:pPr>
            <a:r>
              <a:rPr lang="en-US" dirty="0" smtClean="0">
                <a:solidFill>
                  <a:srgbClr val="000000"/>
                </a:solidFill>
                <a:latin typeface="Arial" charset="0"/>
              </a:rPr>
              <a:t>13%</a:t>
            </a:r>
            <a:br>
              <a:rPr lang="en-US" dirty="0" smtClean="0">
                <a:solidFill>
                  <a:srgbClr val="000000"/>
                </a:solidFill>
                <a:latin typeface="Arial" charset="0"/>
              </a:rPr>
            </a:br>
            <a:endParaRPr lang="en-US" dirty="0" smtClean="0">
              <a:solidFill>
                <a:srgbClr val="000000"/>
              </a:solidFill>
              <a:latin typeface="Arial" charset="0"/>
            </a:endParaRPr>
          </a:p>
          <a:p>
            <a:pPr algn="ctr" fontAlgn="ctr">
              <a:lnSpc>
                <a:spcPts val="1700"/>
              </a:lnSpc>
              <a:spcBef>
                <a:spcPts val="600"/>
              </a:spcBef>
              <a:spcAft>
                <a:spcPct val="0"/>
              </a:spcAft>
            </a:pPr>
            <a:r>
              <a:rPr lang="en-US" dirty="0" smtClean="0">
                <a:solidFill>
                  <a:srgbClr val="000000"/>
                </a:solidFill>
                <a:latin typeface="Arial" charset="0"/>
              </a:rPr>
              <a:t>13%</a:t>
            </a:r>
          </a:p>
          <a:p>
            <a:pPr algn="ctr" fontAlgn="ctr">
              <a:lnSpc>
                <a:spcPts val="1700"/>
              </a:lnSpc>
              <a:spcBef>
                <a:spcPts val="600"/>
              </a:spcBef>
              <a:spcAft>
                <a:spcPct val="0"/>
              </a:spcAft>
            </a:pPr>
            <a:r>
              <a:rPr lang="en-US" dirty="0" smtClean="0">
                <a:solidFill>
                  <a:srgbClr val="000000"/>
                </a:solidFill>
                <a:latin typeface="Arial" charset="0"/>
              </a:rPr>
              <a:t>10%</a:t>
            </a:r>
            <a:br>
              <a:rPr lang="en-US" dirty="0" smtClean="0">
                <a:solidFill>
                  <a:srgbClr val="000000"/>
                </a:solidFill>
                <a:latin typeface="Arial" charset="0"/>
              </a:rPr>
            </a:br>
            <a:endParaRPr lang="en-US" dirty="0" smtClean="0">
              <a:solidFill>
                <a:srgbClr val="000000"/>
              </a:solidFill>
              <a:latin typeface="Arial" charset="0"/>
            </a:endParaRPr>
          </a:p>
          <a:p>
            <a:pPr algn="ctr" fontAlgn="ctr">
              <a:lnSpc>
                <a:spcPts val="1700"/>
              </a:lnSpc>
              <a:spcBef>
                <a:spcPts val="600"/>
              </a:spcBef>
              <a:spcAft>
                <a:spcPct val="0"/>
              </a:spcAft>
            </a:pPr>
            <a:r>
              <a:rPr lang="en-US" dirty="0" smtClean="0">
                <a:solidFill>
                  <a:srgbClr val="000000"/>
                </a:solidFill>
                <a:latin typeface="Arial" charset="0"/>
              </a:rPr>
              <a:t>  7%</a:t>
            </a:r>
            <a:br>
              <a:rPr lang="en-US" dirty="0" smtClean="0">
                <a:solidFill>
                  <a:srgbClr val="000000"/>
                </a:solidFill>
                <a:latin typeface="Arial" charset="0"/>
              </a:rPr>
            </a:br>
            <a:endParaRPr lang="en-US" dirty="0" smtClean="0">
              <a:solidFill>
                <a:srgbClr val="000000"/>
              </a:solidFill>
              <a:latin typeface="Arial" charset="0"/>
            </a:endParaRPr>
          </a:p>
        </p:txBody>
      </p:sp>
      <p:sp>
        <p:nvSpPr>
          <p:cNvPr id="18" name="Text Box 5"/>
          <p:cNvSpPr txBox="1">
            <a:spLocks noChangeArrowheads="1"/>
          </p:cNvSpPr>
          <p:nvPr/>
        </p:nvSpPr>
        <p:spPr bwMode="auto">
          <a:xfrm>
            <a:off x="6796827" y="2439497"/>
            <a:ext cx="1345842" cy="391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ctr">
              <a:lnSpc>
                <a:spcPts val="1700"/>
              </a:lnSpc>
              <a:spcBef>
                <a:spcPts val="600"/>
              </a:spcBef>
              <a:spcAft>
                <a:spcPct val="0"/>
              </a:spcAft>
            </a:pPr>
            <a:r>
              <a:rPr lang="en-US" b="1" dirty="0" smtClean="0">
                <a:solidFill>
                  <a:srgbClr val="000000"/>
                </a:solidFill>
                <a:latin typeface="Arial" charset="0"/>
              </a:rPr>
              <a:t>2014</a:t>
            </a:r>
          </a:p>
          <a:p>
            <a:pPr algn="ctr" fontAlgn="ctr">
              <a:lnSpc>
                <a:spcPts val="1700"/>
              </a:lnSpc>
              <a:spcBef>
                <a:spcPts val="600"/>
              </a:spcBef>
              <a:spcAft>
                <a:spcPct val="0"/>
              </a:spcAft>
            </a:pPr>
            <a:r>
              <a:rPr lang="en-US" dirty="0" smtClean="0">
                <a:solidFill>
                  <a:srgbClr val="000000"/>
                </a:solidFill>
                <a:latin typeface="Arial" charset="0"/>
              </a:rPr>
              <a:t>19%</a:t>
            </a:r>
          </a:p>
          <a:p>
            <a:pPr algn="ctr" fontAlgn="ctr">
              <a:lnSpc>
                <a:spcPts val="1700"/>
              </a:lnSpc>
              <a:spcBef>
                <a:spcPts val="600"/>
              </a:spcBef>
              <a:spcAft>
                <a:spcPct val="0"/>
              </a:spcAft>
            </a:pPr>
            <a:r>
              <a:rPr lang="en-US" b="1" dirty="0" smtClean="0">
                <a:solidFill>
                  <a:srgbClr val="C00000"/>
                </a:solidFill>
                <a:latin typeface="Arial" charset="0"/>
              </a:rPr>
              <a:t>28%</a:t>
            </a:r>
          </a:p>
          <a:p>
            <a:pPr algn="ctr" fontAlgn="ctr">
              <a:lnSpc>
                <a:spcPts val="1700"/>
              </a:lnSpc>
              <a:spcBef>
                <a:spcPts val="600"/>
              </a:spcBef>
              <a:spcAft>
                <a:spcPct val="0"/>
              </a:spcAft>
            </a:pPr>
            <a:r>
              <a:rPr lang="en-US" b="1" dirty="0" smtClean="0">
                <a:solidFill>
                  <a:srgbClr val="C00000"/>
                </a:solidFill>
                <a:latin typeface="Arial" charset="0"/>
              </a:rPr>
              <a:t>26%</a:t>
            </a:r>
          </a:p>
          <a:p>
            <a:pPr algn="ctr" fontAlgn="ctr">
              <a:lnSpc>
                <a:spcPts val="1700"/>
              </a:lnSpc>
              <a:spcBef>
                <a:spcPts val="600"/>
              </a:spcBef>
              <a:spcAft>
                <a:spcPct val="0"/>
              </a:spcAft>
            </a:pPr>
            <a:r>
              <a:rPr lang="en-US" dirty="0" smtClean="0">
                <a:solidFill>
                  <a:srgbClr val="000000"/>
                </a:solidFill>
                <a:latin typeface="Arial" charset="0"/>
              </a:rPr>
              <a:t>  8%</a:t>
            </a:r>
          </a:p>
          <a:p>
            <a:pPr algn="ctr" fontAlgn="ctr">
              <a:lnSpc>
                <a:spcPts val="1700"/>
              </a:lnSpc>
              <a:spcBef>
                <a:spcPts val="600"/>
              </a:spcBef>
              <a:spcAft>
                <a:spcPct val="0"/>
              </a:spcAft>
            </a:pPr>
            <a:r>
              <a:rPr lang="en-US" dirty="0" smtClean="0">
                <a:solidFill>
                  <a:srgbClr val="000000"/>
                </a:solidFill>
                <a:latin typeface="Arial" charset="0"/>
              </a:rPr>
              <a:t>  9%</a:t>
            </a:r>
          </a:p>
          <a:p>
            <a:pPr algn="ctr" fontAlgn="ctr">
              <a:lnSpc>
                <a:spcPts val="1700"/>
              </a:lnSpc>
              <a:spcBef>
                <a:spcPts val="600"/>
              </a:spcBef>
              <a:spcAft>
                <a:spcPct val="0"/>
              </a:spcAft>
            </a:pPr>
            <a:r>
              <a:rPr lang="en-US" dirty="0" smtClean="0">
                <a:solidFill>
                  <a:srgbClr val="000000"/>
                </a:solidFill>
                <a:latin typeface="Arial" charset="0"/>
              </a:rPr>
              <a:t>18%</a:t>
            </a:r>
          </a:p>
          <a:p>
            <a:pPr algn="ctr" fontAlgn="ctr">
              <a:lnSpc>
                <a:spcPts val="1700"/>
              </a:lnSpc>
              <a:spcBef>
                <a:spcPts val="600"/>
              </a:spcBef>
              <a:spcAft>
                <a:spcPct val="0"/>
              </a:spcAft>
            </a:pPr>
            <a:r>
              <a:rPr lang="en-US" dirty="0" smtClean="0">
                <a:solidFill>
                  <a:srgbClr val="000000"/>
                </a:solidFill>
                <a:latin typeface="Arial" charset="0"/>
              </a:rPr>
              <a:t>19%</a:t>
            </a:r>
            <a:br>
              <a:rPr lang="en-US" dirty="0" smtClean="0">
                <a:solidFill>
                  <a:srgbClr val="000000"/>
                </a:solidFill>
                <a:latin typeface="Arial" charset="0"/>
              </a:rPr>
            </a:br>
            <a:endParaRPr lang="en-US" dirty="0" smtClean="0">
              <a:solidFill>
                <a:srgbClr val="000000"/>
              </a:solidFill>
              <a:latin typeface="Arial" charset="0"/>
            </a:endParaRPr>
          </a:p>
          <a:p>
            <a:pPr algn="ctr" fontAlgn="ctr">
              <a:lnSpc>
                <a:spcPts val="1700"/>
              </a:lnSpc>
              <a:spcBef>
                <a:spcPts val="600"/>
              </a:spcBef>
              <a:spcAft>
                <a:spcPct val="0"/>
              </a:spcAft>
            </a:pPr>
            <a:r>
              <a:rPr lang="en-US" dirty="0" smtClean="0">
                <a:solidFill>
                  <a:srgbClr val="000000"/>
                </a:solidFill>
                <a:latin typeface="Arial" charset="0"/>
              </a:rPr>
              <a:t>11%</a:t>
            </a:r>
          </a:p>
          <a:p>
            <a:pPr algn="ctr" fontAlgn="ctr">
              <a:lnSpc>
                <a:spcPts val="1700"/>
              </a:lnSpc>
              <a:spcBef>
                <a:spcPts val="600"/>
              </a:spcBef>
              <a:spcAft>
                <a:spcPct val="0"/>
              </a:spcAft>
            </a:pPr>
            <a:r>
              <a:rPr lang="en-US" dirty="0" smtClean="0">
                <a:solidFill>
                  <a:srgbClr val="000000"/>
                </a:solidFill>
                <a:latin typeface="Arial" charset="0"/>
              </a:rPr>
              <a:t>  9%</a:t>
            </a:r>
            <a:br>
              <a:rPr lang="en-US" dirty="0" smtClean="0">
                <a:solidFill>
                  <a:srgbClr val="000000"/>
                </a:solidFill>
                <a:latin typeface="Arial" charset="0"/>
              </a:rPr>
            </a:br>
            <a:endParaRPr lang="en-US" dirty="0" smtClean="0">
              <a:solidFill>
                <a:srgbClr val="000000"/>
              </a:solidFill>
              <a:latin typeface="Arial" charset="0"/>
            </a:endParaRPr>
          </a:p>
          <a:p>
            <a:pPr algn="ctr" fontAlgn="ctr">
              <a:lnSpc>
                <a:spcPts val="1700"/>
              </a:lnSpc>
              <a:spcBef>
                <a:spcPts val="600"/>
              </a:spcBef>
              <a:spcAft>
                <a:spcPct val="0"/>
              </a:spcAft>
            </a:pPr>
            <a:r>
              <a:rPr lang="en-US" dirty="0" smtClean="0">
                <a:solidFill>
                  <a:srgbClr val="000000"/>
                </a:solidFill>
                <a:latin typeface="Arial" charset="0"/>
              </a:rPr>
              <a:t>14%</a:t>
            </a:r>
            <a:br>
              <a:rPr lang="en-US" dirty="0" smtClean="0">
                <a:solidFill>
                  <a:srgbClr val="000000"/>
                </a:solidFill>
                <a:latin typeface="Arial" charset="0"/>
              </a:rPr>
            </a:br>
            <a:endParaRPr lang="en-US" dirty="0" smtClean="0">
              <a:solidFill>
                <a:srgbClr val="000000"/>
              </a:solidFill>
              <a:latin typeface="Arial" charset="0"/>
            </a:endParaRPr>
          </a:p>
        </p:txBody>
      </p:sp>
      <p:cxnSp>
        <p:nvCxnSpPr>
          <p:cNvPr id="5" name="Straight Connector 4"/>
          <p:cNvCxnSpPr/>
          <p:nvPr/>
        </p:nvCxnSpPr>
        <p:spPr bwMode="auto">
          <a:xfrm>
            <a:off x="4752306" y="2693441"/>
            <a:ext cx="4211390" cy="0"/>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 Box 5"/>
          <p:cNvSpPr txBox="1">
            <a:spLocks noChangeArrowheads="1"/>
          </p:cNvSpPr>
          <p:nvPr/>
        </p:nvSpPr>
        <p:spPr bwMode="auto">
          <a:xfrm>
            <a:off x="5344738" y="2439497"/>
            <a:ext cx="1345842" cy="391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ctr">
              <a:lnSpc>
                <a:spcPts val="1700"/>
              </a:lnSpc>
              <a:spcBef>
                <a:spcPts val="600"/>
              </a:spcBef>
              <a:spcAft>
                <a:spcPct val="0"/>
              </a:spcAft>
            </a:pPr>
            <a:r>
              <a:rPr lang="en-US" i="1" dirty="0" smtClean="0">
                <a:solidFill>
                  <a:srgbClr val="000000"/>
                </a:solidFill>
                <a:latin typeface="Arial" charset="0"/>
              </a:rPr>
              <a:t>2004</a:t>
            </a:r>
          </a:p>
          <a:p>
            <a:pPr algn="ctr" fontAlgn="ctr">
              <a:lnSpc>
                <a:spcPts val="1700"/>
              </a:lnSpc>
              <a:spcBef>
                <a:spcPts val="600"/>
              </a:spcBef>
              <a:spcAft>
                <a:spcPct val="0"/>
              </a:spcAft>
            </a:pPr>
            <a:r>
              <a:rPr lang="en-US" i="1" dirty="0" smtClean="0">
                <a:solidFill>
                  <a:srgbClr val="C00000"/>
                </a:solidFill>
                <a:latin typeface="Arial" charset="0"/>
              </a:rPr>
              <a:t>25%</a:t>
            </a:r>
          </a:p>
          <a:p>
            <a:pPr algn="ctr" fontAlgn="ctr">
              <a:lnSpc>
                <a:spcPts val="1700"/>
              </a:lnSpc>
              <a:spcBef>
                <a:spcPts val="600"/>
              </a:spcBef>
              <a:spcAft>
                <a:spcPct val="0"/>
              </a:spcAft>
            </a:pPr>
            <a:r>
              <a:rPr lang="en-US" i="1" dirty="0" smtClean="0">
                <a:solidFill>
                  <a:srgbClr val="C00000"/>
                </a:solidFill>
                <a:latin typeface="Arial" charset="0"/>
              </a:rPr>
              <a:t>21%</a:t>
            </a:r>
          </a:p>
          <a:p>
            <a:pPr algn="ctr" fontAlgn="ctr">
              <a:lnSpc>
                <a:spcPts val="1700"/>
              </a:lnSpc>
              <a:spcBef>
                <a:spcPts val="600"/>
              </a:spcBef>
              <a:spcAft>
                <a:spcPct val="0"/>
              </a:spcAft>
            </a:pPr>
            <a:r>
              <a:rPr lang="en-US" i="1" dirty="0" smtClean="0">
                <a:solidFill>
                  <a:srgbClr val="C00000"/>
                </a:solidFill>
                <a:latin typeface="Arial" charset="0"/>
              </a:rPr>
              <a:t>22%</a:t>
            </a:r>
          </a:p>
          <a:p>
            <a:pPr algn="ctr" fontAlgn="ctr">
              <a:lnSpc>
                <a:spcPts val="1700"/>
              </a:lnSpc>
              <a:spcBef>
                <a:spcPts val="600"/>
              </a:spcBef>
              <a:spcAft>
                <a:spcPct val="0"/>
              </a:spcAft>
            </a:pPr>
            <a:r>
              <a:rPr lang="en-US" i="1" dirty="0" smtClean="0">
                <a:solidFill>
                  <a:srgbClr val="000000"/>
                </a:solidFill>
                <a:latin typeface="Arial" charset="0"/>
              </a:rPr>
              <a:t>13%</a:t>
            </a:r>
          </a:p>
          <a:p>
            <a:pPr algn="ctr" fontAlgn="ctr">
              <a:lnSpc>
                <a:spcPts val="1700"/>
              </a:lnSpc>
              <a:spcBef>
                <a:spcPts val="600"/>
              </a:spcBef>
              <a:spcAft>
                <a:spcPct val="0"/>
              </a:spcAft>
            </a:pPr>
            <a:r>
              <a:rPr lang="en-US" i="1" dirty="0" smtClean="0">
                <a:solidFill>
                  <a:srgbClr val="000000"/>
                </a:solidFill>
                <a:latin typeface="Arial" charset="0"/>
              </a:rPr>
              <a:t>15%</a:t>
            </a:r>
          </a:p>
          <a:p>
            <a:pPr algn="ctr" fontAlgn="ctr">
              <a:lnSpc>
                <a:spcPts val="1700"/>
              </a:lnSpc>
              <a:spcBef>
                <a:spcPts val="600"/>
              </a:spcBef>
              <a:spcAft>
                <a:spcPct val="0"/>
              </a:spcAft>
            </a:pPr>
            <a:r>
              <a:rPr lang="en-US" i="1" dirty="0" smtClean="0">
                <a:solidFill>
                  <a:srgbClr val="000000"/>
                </a:solidFill>
                <a:latin typeface="Arial" charset="0"/>
              </a:rPr>
              <a:t>13%</a:t>
            </a:r>
          </a:p>
          <a:p>
            <a:pPr algn="ctr" fontAlgn="ctr">
              <a:lnSpc>
                <a:spcPts val="1700"/>
              </a:lnSpc>
              <a:spcBef>
                <a:spcPts val="600"/>
              </a:spcBef>
              <a:spcAft>
                <a:spcPct val="0"/>
              </a:spcAft>
            </a:pPr>
            <a:r>
              <a:rPr lang="en-US" i="1" dirty="0" smtClean="0">
                <a:solidFill>
                  <a:srgbClr val="000000"/>
                </a:solidFill>
                <a:latin typeface="Arial" charset="0"/>
              </a:rPr>
              <a:t>  5%</a:t>
            </a:r>
            <a:br>
              <a:rPr lang="en-US" i="1" dirty="0" smtClean="0">
                <a:solidFill>
                  <a:srgbClr val="000000"/>
                </a:solidFill>
                <a:latin typeface="Arial" charset="0"/>
              </a:rPr>
            </a:br>
            <a:endParaRPr lang="en-US" i="1" dirty="0" smtClean="0">
              <a:solidFill>
                <a:srgbClr val="000000"/>
              </a:solidFill>
              <a:latin typeface="Arial" charset="0"/>
            </a:endParaRPr>
          </a:p>
          <a:p>
            <a:pPr algn="ctr" fontAlgn="ctr">
              <a:lnSpc>
                <a:spcPts val="1700"/>
              </a:lnSpc>
              <a:spcBef>
                <a:spcPts val="600"/>
              </a:spcBef>
              <a:spcAft>
                <a:spcPct val="0"/>
              </a:spcAft>
            </a:pPr>
            <a:r>
              <a:rPr lang="en-US" i="1" dirty="0" smtClean="0">
                <a:solidFill>
                  <a:srgbClr val="000000"/>
                </a:solidFill>
                <a:latin typeface="Arial" charset="0"/>
              </a:rPr>
              <a:t>13%</a:t>
            </a:r>
          </a:p>
          <a:p>
            <a:pPr algn="ctr" fontAlgn="ctr">
              <a:lnSpc>
                <a:spcPts val="1700"/>
              </a:lnSpc>
              <a:spcBef>
                <a:spcPts val="600"/>
              </a:spcBef>
              <a:spcAft>
                <a:spcPct val="0"/>
              </a:spcAft>
            </a:pPr>
            <a:r>
              <a:rPr lang="en-US" i="1" dirty="0" smtClean="0">
                <a:solidFill>
                  <a:srgbClr val="000000"/>
                </a:solidFill>
                <a:latin typeface="Arial" charset="0"/>
              </a:rPr>
              <a:t>12%</a:t>
            </a:r>
            <a:br>
              <a:rPr lang="en-US" i="1" dirty="0" smtClean="0">
                <a:solidFill>
                  <a:srgbClr val="000000"/>
                </a:solidFill>
                <a:latin typeface="Arial" charset="0"/>
              </a:rPr>
            </a:br>
            <a:endParaRPr lang="en-US" i="1" dirty="0" smtClean="0">
              <a:solidFill>
                <a:srgbClr val="000000"/>
              </a:solidFill>
              <a:latin typeface="Arial" charset="0"/>
            </a:endParaRPr>
          </a:p>
          <a:p>
            <a:pPr algn="ctr" fontAlgn="ctr">
              <a:lnSpc>
                <a:spcPts val="1700"/>
              </a:lnSpc>
              <a:spcBef>
                <a:spcPts val="600"/>
              </a:spcBef>
              <a:spcAft>
                <a:spcPct val="0"/>
              </a:spcAft>
            </a:pPr>
            <a:r>
              <a:rPr lang="en-US" i="1" dirty="0" smtClean="0">
                <a:solidFill>
                  <a:srgbClr val="000000"/>
                </a:solidFill>
                <a:latin typeface="Arial" charset="0"/>
              </a:rPr>
              <a:t>  2%</a:t>
            </a:r>
            <a:br>
              <a:rPr lang="en-US" i="1" dirty="0" smtClean="0">
                <a:solidFill>
                  <a:srgbClr val="000000"/>
                </a:solidFill>
                <a:latin typeface="Arial" charset="0"/>
              </a:rPr>
            </a:br>
            <a:endParaRPr lang="en-US" i="1" dirty="0" smtClean="0">
              <a:solidFill>
                <a:srgbClr val="000000"/>
              </a:solidFill>
              <a:latin typeface="Arial" charset="0"/>
            </a:endParaRPr>
          </a:p>
        </p:txBody>
      </p:sp>
      <p:sp>
        <p:nvSpPr>
          <p:cNvPr id="10" name="Text Box 5"/>
          <p:cNvSpPr txBox="1">
            <a:spLocks noChangeArrowheads="1"/>
          </p:cNvSpPr>
          <p:nvPr/>
        </p:nvSpPr>
        <p:spPr bwMode="auto">
          <a:xfrm>
            <a:off x="7724104" y="2439497"/>
            <a:ext cx="1345842" cy="3913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ctr">
              <a:lnSpc>
                <a:spcPts val="1700"/>
              </a:lnSpc>
              <a:spcBef>
                <a:spcPts val="600"/>
              </a:spcBef>
              <a:spcAft>
                <a:spcPct val="0"/>
              </a:spcAft>
            </a:pPr>
            <a:r>
              <a:rPr lang="en-US" i="1" dirty="0" smtClean="0">
                <a:solidFill>
                  <a:srgbClr val="000000"/>
                </a:solidFill>
                <a:latin typeface="Arial" charset="0"/>
              </a:rPr>
              <a:t>2004</a:t>
            </a:r>
          </a:p>
          <a:p>
            <a:pPr algn="ctr" fontAlgn="ctr">
              <a:lnSpc>
                <a:spcPts val="1700"/>
              </a:lnSpc>
              <a:spcBef>
                <a:spcPts val="600"/>
              </a:spcBef>
              <a:spcAft>
                <a:spcPct val="0"/>
              </a:spcAft>
            </a:pPr>
            <a:r>
              <a:rPr lang="en-US" i="1" dirty="0" smtClean="0">
                <a:solidFill>
                  <a:srgbClr val="000000"/>
                </a:solidFill>
                <a:latin typeface="Arial" charset="0"/>
              </a:rPr>
              <a:t>12%</a:t>
            </a:r>
          </a:p>
          <a:p>
            <a:pPr algn="ctr" fontAlgn="ctr">
              <a:lnSpc>
                <a:spcPts val="1700"/>
              </a:lnSpc>
              <a:spcBef>
                <a:spcPts val="600"/>
              </a:spcBef>
              <a:spcAft>
                <a:spcPct val="0"/>
              </a:spcAft>
            </a:pPr>
            <a:r>
              <a:rPr lang="en-US" i="1" dirty="0" smtClean="0">
                <a:solidFill>
                  <a:srgbClr val="C00000"/>
                </a:solidFill>
                <a:latin typeface="Arial" charset="0"/>
              </a:rPr>
              <a:t>19%</a:t>
            </a:r>
          </a:p>
          <a:p>
            <a:pPr algn="ctr" fontAlgn="ctr">
              <a:lnSpc>
                <a:spcPts val="1700"/>
              </a:lnSpc>
              <a:spcBef>
                <a:spcPts val="600"/>
              </a:spcBef>
              <a:spcAft>
                <a:spcPct val="0"/>
              </a:spcAft>
            </a:pPr>
            <a:r>
              <a:rPr lang="en-US" i="1" dirty="0" smtClean="0">
                <a:solidFill>
                  <a:srgbClr val="C00000"/>
                </a:solidFill>
                <a:latin typeface="Arial" charset="0"/>
              </a:rPr>
              <a:t>22%</a:t>
            </a:r>
          </a:p>
          <a:p>
            <a:pPr algn="ctr" fontAlgn="ctr">
              <a:lnSpc>
                <a:spcPts val="1700"/>
              </a:lnSpc>
              <a:spcBef>
                <a:spcPts val="600"/>
              </a:spcBef>
              <a:spcAft>
                <a:spcPct val="0"/>
              </a:spcAft>
            </a:pPr>
            <a:r>
              <a:rPr lang="en-US" i="1" dirty="0" smtClean="0">
                <a:solidFill>
                  <a:srgbClr val="000000"/>
                </a:solidFill>
                <a:latin typeface="Arial" charset="0"/>
              </a:rPr>
              <a:t>  7%</a:t>
            </a:r>
          </a:p>
          <a:p>
            <a:pPr algn="ctr" fontAlgn="ctr">
              <a:lnSpc>
                <a:spcPts val="1700"/>
              </a:lnSpc>
              <a:spcBef>
                <a:spcPts val="600"/>
              </a:spcBef>
              <a:spcAft>
                <a:spcPct val="0"/>
              </a:spcAft>
            </a:pPr>
            <a:r>
              <a:rPr lang="en-US" i="1" dirty="0" smtClean="0">
                <a:solidFill>
                  <a:srgbClr val="000000"/>
                </a:solidFill>
                <a:latin typeface="Arial" charset="0"/>
              </a:rPr>
              <a:t>11%</a:t>
            </a:r>
          </a:p>
          <a:p>
            <a:pPr algn="ctr" fontAlgn="ctr">
              <a:lnSpc>
                <a:spcPts val="1700"/>
              </a:lnSpc>
              <a:spcBef>
                <a:spcPts val="600"/>
              </a:spcBef>
              <a:spcAft>
                <a:spcPct val="0"/>
              </a:spcAft>
            </a:pPr>
            <a:r>
              <a:rPr lang="en-US" i="1" dirty="0" smtClean="0">
                <a:solidFill>
                  <a:srgbClr val="000000"/>
                </a:solidFill>
                <a:latin typeface="Arial" charset="0"/>
              </a:rPr>
              <a:t>17%</a:t>
            </a:r>
          </a:p>
          <a:p>
            <a:pPr algn="ctr" fontAlgn="ctr">
              <a:lnSpc>
                <a:spcPts val="1700"/>
              </a:lnSpc>
              <a:spcBef>
                <a:spcPts val="600"/>
              </a:spcBef>
              <a:spcAft>
                <a:spcPct val="0"/>
              </a:spcAft>
            </a:pPr>
            <a:r>
              <a:rPr lang="en-US" i="1" dirty="0" smtClean="0">
                <a:solidFill>
                  <a:srgbClr val="000000"/>
                </a:solidFill>
                <a:latin typeface="Arial" charset="0"/>
              </a:rPr>
              <a:t>  9%</a:t>
            </a:r>
            <a:br>
              <a:rPr lang="en-US" i="1" dirty="0" smtClean="0">
                <a:solidFill>
                  <a:srgbClr val="000000"/>
                </a:solidFill>
                <a:latin typeface="Arial" charset="0"/>
              </a:rPr>
            </a:br>
            <a:endParaRPr lang="en-US" i="1" dirty="0" smtClean="0">
              <a:solidFill>
                <a:srgbClr val="000000"/>
              </a:solidFill>
              <a:latin typeface="Arial" charset="0"/>
            </a:endParaRPr>
          </a:p>
          <a:p>
            <a:pPr algn="ctr" fontAlgn="ctr">
              <a:lnSpc>
                <a:spcPts val="1700"/>
              </a:lnSpc>
              <a:spcBef>
                <a:spcPts val="600"/>
              </a:spcBef>
              <a:spcAft>
                <a:spcPct val="0"/>
              </a:spcAft>
            </a:pPr>
            <a:r>
              <a:rPr lang="en-US" i="1" dirty="0" smtClean="0">
                <a:solidFill>
                  <a:srgbClr val="000000"/>
                </a:solidFill>
                <a:latin typeface="Arial" charset="0"/>
              </a:rPr>
              <a:t>13%</a:t>
            </a:r>
          </a:p>
          <a:p>
            <a:pPr algn="ctr" fontAlgn="ctr">
              <a:lnSpc>
                <a:spcPts val="1700"/>
              </a:lnSpc>
              <a:spcBef>
                <a:spcPts val="600"/>
              </a:spcBef>
              <a:spcAft>
                <a:spcPct val="0"/>
              </a:spcAft>
            </a:pPr>
            <a:r>
              <a:rPr lang="en-US" i="1" dirty="0" smtClean="0">
                <a:solidFill>
                  <a:srgbClr val="000000"/>
                </a:solidFill>
                <a:latin typeface="Arial" charset="0"/>
              </a:rPr>
              <a:t>11%</a:t>
            </a:r>
            <a:br>
              <a:rPr lang="en-US" i="1" dirty="0" smtClean="0">
                <a:solidFill>
                  <a:srgbClr val="000000"/>
                </a:solidFill>
                <a:latin typeface="Arial" charset="0"/>
              </a:rPr>
            </a:br>
            <a:endParaRPr lang="en-US" i="1" dirty="0" smtClean="0">
              <a:solidFill>
                <a:srgbClr val="000000"/>
              </a:solidFill>
              <a:latin typeface="Arial" charset="0"/>
            </a:endParaRPr>
          </a:p>
          <a:p>
            <a:pPr algn="ctr" fontAlgn="ctr">
              <a:lnSpc>
                <a:spcPts val="1700"/>
              </a:lnSpc>
              <a:spcBef>
                <a:spcPts val="600"/>
              </a:spcBef>
              <a:spcAft>
                <a:spcPct val="0"/>
              </a:spcAft>
            </a:pPr>
            <a:r>
              <a:rPr lang="en-US" i="1" dirty="0" smtClean="0">
                <a:solidFill>
                  <a:srgbClr val="000000"/>
                </a:solidFill>
                <a:latin typeface="Arial" charset="0"/>
              </a:rPr>
              <a:t>  3%</a:t>
            </a:r>
            <a:br>
              <a:rPr lang="en-US" i="1" dirty="0" smtClean="0">
                <a:solidFill>
                  <a:srgbClr val="000000"/>
                </a:solidFill>
                <a:latin typeface="Arial" charset="0"/>
              </a:rPr>
            </a:br>
            <a:endParaRPr lang="en-US" i="1" dirty="0" smtClean="0">
              <a:solidFill>
                <a:srgbClr val="000000"/>
              </a:solidFill>
              <a:latin typeface="Arial" charset="0"/>
            </a:endParaRPr>
          </a:p>
        </p:txBody>
      </p:sp>
      <p:cxnSp>
        <p:nvCxnSpPr>
          <p:cNvPr id="6" name="Straight Connector 5"/>
          <p:cNvCxnSpPr/>
          <p:nvPr/>
        </p:nvCxnSpPr>
        <p:spPr bwMode="auto">
          <a:xfrm>
            <a:off x="6796827" y="2105091"/>
            <a:ext cx="0" cy="4248298"/>
          </a:xfrm>
          <a:prstGeom prst="line">
            <a:avLst/>
          </a:prstGeom>
          <a:solidFill>
            <a:schemeClr val="accent1"/>
          </a:solidFill>
          <a:ln w="9525" cap="flat" cmpd="sng" algn="ctr">
            <a:solidFill>
              <a:srgbClr val="0000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4556195" y="2117970"/>
            <a:ext cx="2044150"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College students</a:t>
            </a:r>
            <a:endParaRPr lang="en-US" b="1" dirty="0">
              <a:solidFill>
                <a:srgbClr val="000000"/>
              </a:solidFill>
              <a:latin typeface="Arial" charset="0"/>
            </a:endParaRPr>
          </a:p>
        </p:txBody>
      </p:sp>
      <p:sp>
        <p:nvSpPr>
          <p:cNvPr id="14" name="TextBox 13"/>
          <p:cNvSpPr txBox="1"/>
          <p:nvPr/>
        </p:nvSpPr>
        <p:spPr>
          <a:xfrm>
            <a:off x="7124018" y="2117970"/>
            <a:ext cx="1672254" cy="369332"/>
          </a:xfrm>
          <a:prstGeom prst="rect">
            <a:avLst/>
          </a:prstGeom>
          <a:noFill/>
        </p:spPr>
        <p:txBody>
          <a:bodyPr wrap="none" rtlCol="0">
            <a:spAutoFit/>
          </a:bodyPr>
          <a:lstStyle/>
          <a:p>
            <a:pPr algn="ctr" fontAlgn="base">
              <a:spcBef>
                <a:spcPct val="0"/>
              </a:spcBef>
              <a:spcAft>
                <a:spcPct val="0"/>
              </a:spcAft>
            </a:pPr>
            <a:r>
              <a:rPr lang="en-US" b="1" dirty="0" smtClean="0">
                <a:solidFill>
                  <a:srgbClr val="000000"/>
                </a:solidFill>
                <a:latin typeface="Arial" charset="0"/>
              </a:rPr>
              <a:t>Non-students</a:t>
            </a:r>
            <a:endParaRPr lang="en-US" b="1" dirty="0">
              <a:solidFill>
                <a:srgbClr val="000000"/>
              </a:solidFill>
              <a:latin typeface="Arial" charset="0"/>
            </a:endParaRPr>
          </a:p>
        </p:txBody>
      </p:sp>
      <p:sp>
        <p:nvSpPr>
          <p:cNvPr id="15" name="Slide Number Placeholder 3"/>
          <p:cNvSpPr>
            <a:spLocks noGrp="1"/>
          </p:cNvSpPr>
          <p:nvPr>
            <p:ph type="sldNum" sz="quarter" idx="10"/>
          </p:nvPr>
        </p:nvSpPr>
        <p:spPr>
          <a:xfrm>
            <a:off x="8451503" y="6539581"/>
            <a:ext cx="584200" cy="301816"/>
          </a:xfrm>
        </p:spPr>
        <p:txBody>
          <a:bodyPr/>
          <a:lstStyle/>
          <a:p>
            <a:pPr>
              <a:defRPr/>
            </a:pPr>
            <a:fld id="{92871B65-642A-4956-AD99-54792413B5FD}" type="slidenum">
              <a:rPr lang="en-US" smtClean="0">
                <a:solidFill>
                  <a:srgbClr val="FFFFFF">
                    <a:lumMod val="95000"/>
                  </a:srgbClr>
                </a:solidFill>
              </a:rPr>
              <a:pPr>
                <a:defRPr/>
              </a:pPr>
              <a:t>7</a:t>
            </a:fld>
            <a:endParaRPr lang="en-US" dirty="0">
              <a:solidFill>
                <a:srgbClr val="FFFFFF">
                  <a:lumMod val="95000"/>
                </a:srgbClr>
              </a:solidFill>
            </a:endParaRPr>
          </a:p>
        </p:txBody>
      </p:sp>
    </p:spTree>
    <p:extLst>
      <p:ext uri="{BB962C8B-B14F-4D97-AF65-F5344CB8AC3E}">
        <p14:creationId xmlns:p14="http://schemas.microsoft.com/office/powerpoint/2010/main" val="3374114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College is more difficult than expected for those who had gaps in preparation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4452008"/>
              </p:ext>
            </p:extLst>
          </p:nvPr>
        </p:nvGraphicFramePr>
        <p:xfrm>
          <a:off x="0" y="2615485"/>
          <a:ext cx="5035640" cy="386258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0"/>
          </p:nvPr>
        </p:nvSpPr>
        <p:spPr/>
        <p:txBody>
          <a:bodyPr/>
          <a:lstStyle/>
          <a:p>
            <a:pPr>
              <a:defRPr/>
            </a:pPr>
            <a:fld id="{773A8D9D-64E9-4306-8D36-E616A295A43F}" type="slidenum">
              <a:rPr lang="en-US" smtClean="0">
                <a:solidFill>
                  <a:srgbClr val="FFFFFF">
                    <a:lumMod val="95000"/>
                  </a:srgbClr>
                </a:solidFill>
              </a:rPr>
              <a:pPr>
                <a:defRPr/>
              </a:pPr>
              <a:t>8</a:t>
            </a:fld>
            <a:endParaRPr lang="en-US" dirty="0">
              <a:solidFill>
                <a:srgbClr val="FFFFFF">
                  <a:lumMod val="95000"/>
                </a:srgbClr>
              </a:solidFill>
            </a:endParaRPr>
          </a:p>
        </p:txBody>
      </p:sp>
      <p:grpSp>
        <p:nvGrpSpPr>
          <p:cNvPr id="5" name="Group 4"/>
          <p:cNvGrpSpPr/>
          <p:nvPr/>
        </p:nvGrpSpPr>
        <p:grpSpPr>
          <a:xfrm>
            <a:off x="1314869" y="1888234"/>
            <a:ext cx="6514261" cy="584775"/>
            <a:chOff x="535656" y="1550729"/>
            <a:chExt cx="6514261" cy="584775"/>
          </a:xfrm>
        </p:grpSpPr>
        <p:sp>
          <p:nvSpPr>
            <p:cNvPr id="9" name="TextBox 8"/>
            <p:cNvSpPr txBox="1"/>
            <p:nvPr/>
          </p:nvSpPr>
          <p:spPr>
            <a:xfrm>
              <a:off x="561414" y="1550729"/>
              <a:ext cx="2040118" cy="584775"/>
            </a:xfrm>
            <a:prstGeom prst="rect">
              <a:avLst/>
            </a:prstGeom>
            <a:noFill/>
          </p:spPr>
          <p:txBody>
            <a:bodyPr wrap="square" rtlCol="0">
              <a:spAutoFit/>
            </a:bodyPr>
            <a:lstStyle/>
            <a:p>
              <a:pPr marL="231775" indent="-231775" fontAlgn="base">
                <a:spcBef>
                  <a:spcPct val="0"/>
                </a:spcBef>
                <a:spcAft>
                  <a:spcPct val="0"/>
                </a:spcAft>
                <a:buClr>
                  <a:srgbClr val="004C99"/>
                </a:buClr>
                <a:buFont typeface="Wingdings" pitchFamily="2" charset="2"/>
                <a:buChar char="n"/>
              </a:pPr>
              <a:r>
                <a:rPr lang="en-US" sz="1600" dirty="0" smtClean="0">
                  <a:solidFill>
                    <a:srgbClr val="000000"/>
                  </a:solidFill>
                  <a:latin typeface="Arial" charset="0"/>
                </a:rPr>
                <a:t>College is easier than I expected</a:t>
              </a:r>
              <a:endParaRPr lang="en-US" sz="1600" dirty="0">
                <a:solidFill>
                  <a:srgbClr val="000000"/>
                </a:solidFill>
                <a:latin typeface="Arial" charset="0"/>
              </a:endParaRPr>
            </a:p>
          </p:txBody>
        </p:sp>
        <p:sp>
          <p:nvSpPr>
            <p:cNvPr id="13" name="TextBox 12"/>
            <p:cNvSpPr txBox="1"/>
            <p:nvPr/>
          </p:nvSpPr>
          <p:spPr>
            <a:xfrm>
              <a:off x="2641827" y="1550729"/>
              <a:ext cx="2342290" cy="584775"/>
            </a:xfrm>
            <a:prstGeom prst="rect">
              <a:avLst/>
            </a:prstGeom>
            <a:noFill/>
          </p:spPr>
          <p:txBody>
            <a:bodyPr wrap="square" rtlCol="0">
              <a:spAutoFit/>
            </a:bodyPr>
            <a:lstStyle/>
            <a:p>
              <a:pPr marL="231775" indent="-231775" fontAlgn="base">
                <a:spcBef>
                  <a:spcPct val="0"/>
                </a:spcBef>
                <a:spcAft>
                  <a:spcPct val="0"/>
                </a:spcAft>
                <a:buClr>
                  <a:srgbClr val="FFC000"/>
                </a:buClr>
                <a:buFont typeface="Wingdings" pitchFamily="2" charset="2"/>
                <a:buChar char="n"/>
              </a:pPr>
              <a:r>
                <a:rPr lang="en-US" sz="1600" dirty="0" smtClean="0">
                  <a:solidFill>
                    <a:srgbClr val="000000"/>
                  </a:solidFill>
                  <a:latin typeface="Arial" charset="0"/>
                </a:rPr>
                <a:t>College is about the same as I expected</a:t>
              </a:r>
              <a:endParaRPr lang="en-US" sz="1600" dirty="0">
                <a:solidFill>
                  <a:srgbClr val="000000"/>
                </a:solidFill>
                <a:latin typeface="Arial" charset="0"/>
              </a:endParaRPr>
            </a:p>
          </p:txBody>
        </p:sp>
        <p:sp>
          <p:nvSpPr>
            <p:cNvPr id="14" name="TextBox 13"/>
            <p:cNvSpPr txBox="1"/>
            <p:nvPr/>
          </p:nvSpPr>
          <p:spPr>
            <a:xfrm>
              <a:off x="5009799" y="1550729"/>
              <a:ext cx="2040118" cy="584775"/>
            </a:xfrm>
            <a:prstGeom prst="rect">
              <a:avLst/>
            </a:prstGeom>
            <a:noFill/>
          </p:spPr>
          <p:txBody>
            <a:bodyPr wrap="square" rtlCol="0">
              <a:spAutoFit/>
            </a:bodyPr>
            <a:lstStyle/>
            <a:p>
              <a:pPr marL="231775" indent="-231775" fontAlgn="base">
                <a:spcBef>
                  <a:spcPct val="0"/>
                </a:spcBef>
                <a:spcAft>
                  <a:spcPct val="0"/>
                </a:spcAft>
                <a:buClr>
                  <a:srgbClr val="C00000"/>
                </a:buClr>
                <a:buFont typeface="Wingdings" pitchFamily="2" charset="2"/>
                <a:buChar char="n"/>
              </a:pPr>
              <a:r>
                <a:rPr lang="en-US" sz="1600" dirty="0" smtClean="0">
                  <a:solidFill>
                    <a:srgbClr val="000000"/>
                  </a:solidFill>
                  <a:latin typeface="Arial" charset="0"/>
                </a:rPr>
                <a:t>College is harder than I expected</a:t>
              </a:r>
              <a:endParaRPr lang="en-US" sz="1600" dirty="0">
                <a:solidFill>
                  <a:srgbClr val="000000"/>
                </a:solidFill>
                <a:latin typeface="Arial" charset="0"/>
              </a:endParaRPr>
            </a:p>
          </p:txBody>
        </p:sp>
        <p:sp>
          <p:nvSpPr>
            <p:cNvPr id="2" name="Rectangle 1"/>
            <p:cNvSpPr/>
            <p:nvPr/>
          </p:nvSpPr>
          <p:spPr bwMode="auto">
            <a:xfrm>
              <a:off x="535656" y="1550729"/>
              <a:ext cx="6488503" cy="584775"/>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400" dirty="0" smtClean="0">
                <a:solidFill>
                  <a:srgbClr val="000000"/>
                </a:solidFill>
                <a:latin typeface="Arial" charset="0"/>
              </a:endParaRPr>
            </a:p>
          </p:txBody>
        </p:sp>
      </p:grpSp>
      <p:sp>
        <p:nvSpPr>
          <p:cNvPr id="6" name="TextBox 5"/>
          <p:cNvSpPr txBox="1"/>
          <p:nvPr/>
        </p:nvSpPr>
        <p:spPr>
          <a:xfrm>
            <a:off x="721220" y="2569679"/>
            <a:ext cx="3532803" cy="707886"/>
          </a:xfrm>
          <a:prstGeom prst="rect">
            <a:avLst/>
          </a:prstGeom>
          <a:noFill/>
        </p:spPr>
        <p:txBody>
          <a:bodyPr wrap="square" rtlCol="0">
            <a:spAutoFit/>
          </a:bodyPr>
          <a:lstStyle/>
          <a:p>
            <a:pPr algn="ctr" fontAlgn="base">
              <a:spcBef>
                <a:spcPct val="0"/>
              </a:spcBef>
              <a:spcAft>
                <a:spcPct val="0"/>
              </a:spcAft>
            </a:pPr>
            <a:r>
              <a:rPr lang="en-US" sz="2000" dirty="0" smtClean="0">
                <a:solidFill>
                  <a:srgbClr val="000000"/>
                </a:solidFill>
                <a:latin typeface="Arial" charset="0"/>
              </a:rPr>
              <a:t>Students who feel they were extremely/very well prepared</a:t>
            </a:r>
            <a:endParaRPr lang="en-US" sz="2000" dirty="0">
              <a:solidFill>
                <a:srgbClr val="000000"/>
              </a:solidFill>
              <a:latin typeface="Arial" charset="0"/>
            </a:endParaRPr>
          </a:p>
        </p:txBody>
      </p:sp>
      <p:graphicFrame>
        <p:nvGraphicFramePr>
          <p:cNvPr id="15" name="Content Placeholder 6"/>
          <p:cNvGraphicFramePr>
            <a:graphicFrameLocks/>
          </p:cNvGraphicFramePr>
          <p:nvPr>
            <p:extLst>
              <p:ext uri="{D42A27DB-BD31-4B8C-83A1-F6EECF244321}">
                <p14:modId xmlns:p14="http://schemas.microsoft.com/office/powerpoint/2010/main" val="406447983"/>
              </p:ext>
            </p:extLst>
          </p:nvPr>
        </p:nvGraphicFramePr>
        <p:xfrm>
          <a:off x="4108360" y="2673456"/>
          <a:ext cx="5035640" cy="3862589"/>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4829580" y="2637958"/>
            <a:ext cx="3532803" cy="707886"/>
          </a:xfrm>
          <a:prstGeom prst="rect">
            <a:avLst/>
          </a:prstGeom>
          <a:noFill/>
        </p:spPr>
        <p:txBody>
          <a:bodyPr wrap="square" rtlCol="0">
            <a:spAutoFit/>
          </a:bodyPr>
          <a:lstStyle/>
          <a:p>
            <a:pPr algn="ctr" fontAlgn="base">
              <a:spcBef>
                <a:spcPct val="0"/>
              </a:spcBef>
              <a:spcAft>
                <a:spcPct val="0"/>
              </a:spcAft>
            </a:pPr>
            <a:r>
              <a:rPr lang="en-US" sz="2000" dirty="0" smtClean="0">
                <a:solidFill>
                  <a:srgbClr val="000000"/>
                </a:solidFill>
                <a:latin typeface="Arial" charset="0"/>
              </a:rPr>
              <a:t>Students who feel they were less prepared</a:t>
            </a:r>
            <a:endParaRPr lang="en-US" sz="2000" dirty="0">
              <a:solidFill>
                <a:srgbClr val="000000"/>
              </a:solidFill>
              <a:latin typeface="Arial" charset="0"/>
            </a:endParaRPr>
          </a:p>
        </p:txBody>
      </p:sp>
      <p:sp>
        <p:nvSpPr>
          <p:cNvPr id="17" name="TextBox 16"/>
          <p:cNvSpPr txBox="1"/>
          <p:nvPr/>
        </p:nvSpPr>
        <p:spPr>
          <a:xfrm>
            <a:off x="1245913" y="1303459"/>
            <a:ext cx="6652174" cy="584775"/>
          </a:xfrm>
          <a:prstGeom prst="rect">
            <a:avLst/>
          </a:prstGeom>
          <a:noFill/>
        </p:spPr>
        <p:txBody>
          <a:bodyPr wrap="square" rtlCol="0">
            <a:spAutoFit/>
          </a:bodyPr>
          <a:lstStyle/>
          <a:p>
            <a:pPr fontAlgn="base">
              <a:spcBef>
                <a:spcPct val="0"/>
              </a:spcBef>
              <a:spcAft>
                <a:spcPct val="0"/>
              </a:spcAft>
            </a:pPr>
            <a:r>
              <a:rPr lang="en-US" sz="1600" i="1" dirty="0">
                <a:solidFill>
                  <a:srgbClr val="000000">
                    <a:lumMod val="65000"/>
                    <a:lumOff val="35000"/>
                  </a:srgbClr>
                </a:solidFill>
                <a:latin typeface="Arial" charset="0"/>
              </a:rPr>
              <a:t>When it comes to the school </a:t>
            </a:r>
            <a:r>
              <a:rPr lang="en-US" sz="1600" i="1" dirty="0" smtClean="0">
                <a:solidFill>
                  <a:srgbClr val="000000">
                    <a:lumMod val="65000"/>
                    <a:lumOff val="35000"/>
                  </a:srgbClr>
                </a:solidFill>
                <a:latin typeface="Arial" charset="0"/>
              </a:rPr>
              <a:t>work </a:t>
            </a:r>
            <a:r>
              <a:rPr lang="en-US" sz="1600" i="1" dirty="0">
                <a:solidFill>
                  <a:srgbClr val="000000">
                    <a:lumMod val="65000"/>
                    <a:lumOff val="35000"/>
                  </a:srgbClr>
                </a:solidFill>
                <a:latin typeface="Arial" charset="0"/>
              </a:rPr>
              <a:t>expected of you in college, how has college been so far?</a:t>
            </a:r>
          </a:p>
        </p:txBody>
      </p:sp>
    </p:spTree>
    <p:extLst>
      <p:ext uri="{BB962C8B-B14F-4D97-AF65-F5344CB8AC3E}">
        <p14:creationId xmlns:p14="http://schemas.microsoft.com/office/powerpoint/2010/main" val="3919738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ontent Placeholder 6"/>
          <p:cNvGraphicFramePr>
            <a:graphicFrameLocks noGrp="1"/>
          </p:cNvGraphicFramePr>
          <p:nvPr>
            <p:ph idx="1"/>
            <p:extLst>
              <p:ext uri="{D42A27DB-BD31-4B8C-83A1-F6EECF244321}">
                <p14:modId xmlns:p14="http://schemas.microsoft.com/office/powerpoint/2010/main" val="3710477255"/>
              </p:ext>
            </p:extLst>
          </p:nvPr>
        </p:nvGraphicFramePr>
        <p:xfrm>
          <a:off x="737313" y="2764716"/>
          <a:ext cx="5356483" cy="345577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141667" y="292100"/>
            <a:ext cx="8319752" cy="1143000"/>
          </a:xfrm>
        </p:spPr>
        <p:txBody>
          <a:bodyPr/>
          <a:lstStyle/>
          <a:p>
            <a:r>
              <a:rPr lang="en-US" dirty="0" smtClean="0"/>
              <a:t>Only one in </a:t>
            </a:r>
            <a:r>
              <a:rPr lang="en-US" dirty="0" smtClean="0"/>
              <a:t>four report </a:t>
            </a:r>
            <a:r>
              <a:rPr lang="en-US" dirty="0" smtClean="0"/>
              <a:t>their high school set high academic expectations</a:t>
            </a:r>
            <a:endParaRPr lang="en-US" dirty="0"/>
          </a:p>
        </p:txBody>
      </p:sp>
      <p:sp>
        <p:nvSpPr>
          <p:cNvPr id="3" name="Slide Number Placeholder 2"/>
          <p:cNvSpPr>
            <a:spLocks noGrp="1"/>
          </p:cNvSpPr>
          <p:nvPr>
            <p:ph type="sldNum" sz="quarter" idx="10"/>
          </p:nvPr>
        </p:nvSpPr>
        <p:spPr/>
        <p:txBody>
          <a:bodyPr/>
          <a:lstStyle/>
          <a:p>
            <a:pPr>
              <a:defRPr/>
            </a:pPr>
            <a:fld id="{773A8D9D-64E9-4306-8D36-E616A295A43F}" type="slidenum">
              <a:rPr lang="en-US" smtClean="0">
                <a:solidFill>
                  <a:srgbClr val="FFFFFF">
                    <a:lumMod val="95000"/>
                  </a:srgbClr>
                </a:solidFill>
              </a:rPr>
              <a:pPr>
                <a:defRPr/>
              </a:pPr>
              <a:t>9</a:t>
            </a:fld>
            <a:endParaRPr lang="en-US" dirty="0">
              <a:solidFill>
                <a:srgbClr val="FFFFFF">
                  <a:lumMod val="95000"/>
                </a:srgbClr>
              </a:solidFill>
            </a:endParaRPr>
          </a:p>
        </p:txBody>
      </p:sp>
      <p:sp>
        <p:nvSpPr>
          <p:cNvPr id="9" name="TextBox 8"/>
          <p:cNvSpPr txBox="1"/>
          <p:nvPr/>
        </p:nvSpPr>
        <p:spPr>
          <a:xfrm>
            <a:off x="447502" y="1993879"/>
            <a:ext cx="3210098" cy="584775"/>
          </a:xfrm>
          <a:prstGeom prst="rect">
            <a:avLst/>
          </a:prstGeom>
          <a:noFill/>
        </p:spPr>
        <p:txBody>
          <a:bodyPr wrap="square" rtlCol="0">
            <a:spAutoFit/>
          </a:bodyPr>
          <a:lstStyle/>
          <a:p>
            <a:pPr marL="231775" indent="-231775" fontAlgn="base">
              <a:spcBef>
                <a:spcPct val="0"/>
              </a:spcBef>
              <a:spcAft>
                <a:spcPct val="0"/>
              </a:spcAft>
              <a:buClr>
                <a:srgbClr val="004C99"/>
              </a:buClr>
              <a:buFont typeface="Wingdings" pitchFamily="2" charset="2"/>
              <a:buChar char="n"/>
            </a:pPr>
            <a:r>
              <a:rPr lang="en-US" sz="1600" dirty="0">
                <a:solidFill>
                  <a:srgbClr val="000000"/>
                </a:solidFill>
                <a:latin typeface="Arial" charset="0"/>
              </a:rPr>
              <a:t>High academic </a:t>
            </a:r>
            <a:r>
              <a:rPr lang="en-US" sz="1600" dirty="0" smtClean="0">
                <a:solidFill>
                  <a:srgbClr val="000000"/>
                </a:solidFill>
                <a:latin typeface="Arial" charset="0"/>
              </a:rPr>
              <a:t>expectations</a:t>
            </a:r>
            <a:r>
              <a:rPr lang="en-US" sz="1600" dirty="0">
                <a:solidFill>
                  <a:srgbClr val="000000"/>
                </a:solidFill>
                <a:latin typeface="Arial" charset="0"/>
              </a:rPr>
              <a:t>, </a:t>
            </a:r>
            <a:br>
              <a:rPr lang="en-US" sz="1600" dirty="0">
                <a:solidFill>
                  <a:srgbClr val="000000"/>
                </a:solidFill>
                <a:latin typeface="Arial" charset="0"/>
              </a:rPr>
            </a:br>
            <a:r>
              <a:rPr lang="en-US" sz="1600" dirty="0">
                <a:solidFill>
                  <a:srgbClr val="000000"/>
                </a:solidFill>
                <a:latin typeface="Arial" charset="0"/>
              </a:rPr>
              <a:t>significantly </a:t>
            </a:r>
            <a:r>
              <a:rPr lang="en-US" sz="1600" dirty="0" smtClean="0">
                <a:solidFill>
                  <a:srgbClr val="000000"/>
                </a:solidFill>
                <a:latin typeface="Arial" charset="0"/>
              </a:rPr>
              <a:t>challenged</a:t>
            </a:r>
            <a:endParaRPr lang="en-US" sz="1600" dirty="0">
              <a:solidFill>
                <a:srgbClr val="000000"/>
              </a:solidFill>
              <a:latin typeface="Arial" charset="0"/>
            </a:endParaRPr>
          </a:p>
        </p:txBody>
      </p:sp>
      <p:sp>
        <p:nvSpPr>
          <p:cNvPr id="13" name="TextBox 12"/>
          <p:cNvSpPr txBox="1"/>
          <p:nvPr/>
        </p:nvSpPr>
        <p:spPr>
          <a:xfrm>
            <a:off x="3421041" y="2014373"/>
            <a:ext cx="2554756" cy="584775"/>
          </a:xfrm>
          <a:prstGeom prst="rect">
            <a:avLst/>
          </a:prstGeom>
          <a:noFill/>
        </p:spPr>
        <p:txBody>
          <a:bodyPr wrap="square" rtlCol="0">
            <a:spAutoFit/>
          </a:bodyPr>
          <a:lstStyle/>
          <a:p>
            <a:pPr marL="231775" indent="-231775" fontAlgn="base">
              <a:spcBef>
                <a:spcPct val="0"/>
              </a:spcBef>
              <a:spcAft>
                <a:spcPct val="0"/>
              </a:spcAft>
              <a:buClr>
                <a:srgbClr val="FFC000"/>
              </a:buClr>
              <a:buFont typeface="Wingdings" pitchFamily="2" charset="2"/>
              <a:buChar char="n"/>
            </a:pPr>
            <a:r>
              <a:rPr lang="en-US" sz="1600" dirty="0" smtClean="0">
                <a:solidFill>
                  <a:srgbClr val="000000"/>
                </a:solidFill>
                <a:latin typeface="Arial" charset="0"/>
              </a:rPr>
              <a:t>Moderate expectations,</a:t>
            </a:r>
            <a:br>
              <a:rPr lang="en-US" sz="1600" dirty="0" smtClean="0">
                <a:solidFill>
                  <a:srgbClr val="000000"/>
                </a:solidFill>
                <a:latin typeface="Arial" charset="0"/>
              </a:rPr>
            </a:br>
            <a:r>
              <a:rPr lang="en-US" sz="1600" dirty="0" smtClean="0">
                <a:solidFill>
                  <a:srgbClr val="000000"/>
                </a:solidFill>
                <a:latin typeface="Arial" charset="0"/>
              </a:rPr>
              <a:t>somewhat challenged </a:t>
            </a:r>
            <a:endParaRPr lang="en-US" sz="1600" dirty="0">
              <a:solidFill>
                <a:srgbClr val="000000"/>
              </a:solidFill>
              <a:latin typeface="Arial" charset="0"/>
            </a:endParaRPr>
          </a:p>
        </p:txBody>
      </p:sp>
      <p:sp>
        <p:nvSpPr>
          <p:cNvPr id="14" name="TextBox 13"/>
          <p:cNvSpPr txBox="1"/>
          <p:nvPr/>
        </p:nvSpPr>
        <p:spPr>
          <a:xfrm>
            <a:off x="6086420" y="2014373"/>
            <a:ext cx="2722729" cy="584775"/>
          </a:xfrm>
          <a:prstGeom prst="rect">
            <a:avLst/>
          </a:prstGeom>
          <a:noFill/>
        </p:spPr>
        <p:txBody>
          <a:bodyPr wrap="square" rtlCol="0">
            <a:spAutoFit/>
          </a:bodyPr>
          <a:lstStyle/>
          <a:p>
            <a:pPr marL="231775" indent="-231775" fontAlgn="base">
              <a:spcBef>
                <a:spcPct val="0"/>
              </a:spcBef>
              <a:spcAft>
                <a:spcPct val="0"/>
              </a:spcAft>
              <a:buClr>
                <a:srgbClr val="C00000"/>
              </a:buClr>
              <a:buFont typeface="Wingdings" pitchFamily="2" charset="2"/>
              <a:buChar char="n"/>
            </a:pPr>
            <a:r>
              <a:rPr lang="en-US" sz="1600" dirty="0" smtClean="0">
                <a:solidFill>
                  <a:srgbClr val="000000"/>
                </a:solidFill>
                <a:latin typeface="Arial" charset="0"/>
              </a:rPr>
              <a:t>Low expectations, it was pretty easy to slide by</a:t>
            </a:r>
            <a:endParaRPr lang="en-US" sz="1600" dirty="0">
              <a:solidFill>
                <a:srgbClr val="000000"/>
              </a:solidFill>
              <a:latin typeface="Arial" charset="0"/>
            </a:endParaRPr>
          </a:p>
        </p:txBody>
      </p:sp>
      <p:sp>
        <p:nvSpPr>
          <p:cNvPr id="2" name="Rectangle 1"/>
          <p:cNvSpPr/>
          <p:nvPr/>
        </p:nvSpPr>
        <p:spPr bwMode="auto">
          <a:xfrm>
            <a:off x="447502" y="2014373"/>
            <a:ext cx="8361647" cy="584775"/>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400" dirty="0" smtClean="0">
              <a:solidFill>
                <a:srgbClr val="000000"/>
              </a:solidFill>
              <a:latin typeface="Arial" charset="0"/>
            </a:endParaRPr>
          </a:p>
        </p:txBody>
      </p:sp>
      <p:sp>
        <p:nvSpPr>
          <p:cNvPr id="6" name="TextBox 5"/>
          <p:cNvSpPr txBox="1"/>
          <p:nvPr/>
        </p:nvSpPr>
        <p:spPr>
          <a:xfrm>
            <a:off x="1245913" y="2825718"/>
            <a:ext cx="4176093" cy="400110"/>
          </a:xfrm>
          <a:prstGeom prst="rect">
            <a:avLst/>
          </a:prstGeom>
          <a:noFill/>
        </p:spPr>
        <p:txBody>
          <a:bodyPr wrap="square" rtlCol="0">
            <a:spAutoFit/>
          </a:bodyPr>
          <a:lstStyle/>
          <a:p>
            <a:pPr algn="ctr" fontAlgn="base">
              <a:spcBef>
                <a:spcPct val="0"/>
              </a:spcBef>
              <a:spcAft>
                <a:spcPct val="0"/>
              </a:spcAft>
            </a:pPr>
            <a:r>
              <a:rPr lang="en-US" sz="2000" b="1" dirty="0" smtClean="0">
                <a:solidFill>
                  <a:srgbClr val="000000"/>
                </a:solidFill>
                <a:latin typeface="Arial" charset="0"/>
              </a:rPr>
              <a:t>All high </a:t>
            </a:r>
            <a:r>
              <a:rPr lang="en-US" sz="2000" b="1" dirty="0">
                <a:solidFill>
                  <a:srgbClr val="000000"/>
                </a:solidFill>
                <a:latin typeface="Arial" charset="0"/>
              </a:rPr>
              <a:t>s</a:t>
            </a:r>
            <a:r>
              <a:rPr lang="en-US" sz="2000" b="1" dirty="0" smtClean="0">
                <a:solidFill>
                  <a:srgbClr val="000000"/>
                </a:solidFill>
                <a:latin typeface="Arial" charset="0"/>
              </a:rPr>
              <a:t>chool graduates 2014</a:t>
            </a:r>
            <a:endParaRPr lang="en-US" sz="2000" b="1" dirty="0">
              <a:solidFill>
                <a:srgbClr val="000000"/>
              </a:solidFill>
              <a:latin typeface="Arial" charset="0"/>
            </a:endParaRPr>
          </a:p>
        </p:txBody>
      </p:sp>
      <p:sp>
        <p:nvSpPr>
          <p:cNvPr id="17" name="TextBox 16"/>
          <p:cNvSpPr txBox="1"/>
          <p:nvPr/>
        </p:nvSpPr>
        <p:spPr>
          <a:xfrm>
            <a:off x="1245913" y="1441810"/>
            <a:ext cx="6652174" cy="369332"/>
          </a:xfrm>
          <a:prstGeom prst="rect">
            <a:avLst/>
          </a:prstGeom>
          <a:noFill/>
        </p:spPr>
        <p:txBody>
          <a:bodyPr wrap="square" rtlCol="0">
            <a:spAutoFit/>
          </a:bodyPr>
          <a:lstStyle/>
          <a:p>
            <a:pPr algn="ctr" fontAlgn="base">
              <a:spcBef>
                <a:spcPct val="0"/>
              </a:spcBef>
              <a:spcAft>
                <a:spcPct val="0"/>
              </a:spcAft>
            </a:pPr>
            <a:r>
              <a:rPr lang="en-US" i="1" dirty="0">
                <a:solidFill>
                  <a:srgbClr val="000000">
                    <a:lumMod val="65000"/>
                    <a:lumOff val="35000"/>
                  </a:srgbClr>
                </a:solidFill>
                <a:latin typeface="Arial" charset="0"/>
              </a:rPr>
              <a:t>Which best describes your experience in high school?</a:t>
            </a:r>
          </a:p>
        </p:txBody>
      </p:sp>
      <p:grpSp>
        <p:nvGrpSpPr>
          <p:cNvPr id="11" name="Group 10"/>
          <p:cNvGrpSpPr/>
          <p:nvPr/>
        </p:nvGrpSpPr>
        <p:grpSpPr>
          <a:xfrm>
            <a:off x="5692464" y="3463659"/>
            <a:ext cx="3284112" cy="2821236"/>
            <a:chOff x="5525037" y="3025773"/>
            <a:chExt cx="3284112" cy="2821236"/>
          </a:xfrm>
        </p:grpSpPr>
        <p:graphicFrame>
          <p:nvGraphicFramePr>
            <p:cNvPr id="21" name="Content Placeholder 6"/>
            <p:cNvGraphicFramePr>
              <a:graphicFrameLocks/>
            </p:cNvGraphicFramePr>
            <p:nvPr>
              <p:extLst>
                <p:ext uri="{D42A27DB-BD31-4B8C-83A1-F6EECF244321}">
                  <p14:modId xmlns:p14="http://schemas.microsoft.com/office/powerpoint/2010/main" val="3146888523"/>
                </p:ext>
              </p:extLst>
            </p:nvPr>
          </p:nvGraphicFramePr>
          <p:xfrm>
            <a:off x="5644341" y="3224512"/>
            <a:ext cx="3090872" cy="2390226"/>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5808372" y="3146704"/>
              <a:ext cx="2661034" cy="338554"/>
            </a:xfrm>
            <a:prstGeom prst="rect">
              <a:avLst/>
            </a:prstGeom>
            <a:noFill/>
          </p:spPr>
          <p:txBody>
            <a:bodyPr wrap="square" rtlCol="0">
              <a:spAutoFit/>
            </a:bodyPr>
            <a:lstStyle/>
            <a:p>
              <a:pPr algn="ctr" fontAlgn="base">
                <a:spcBef>
                  <a:spcPct val="0"/>
                </a:spcBef>
                <a:spcAft>
                  <a:spcPct val="0"/>
                </a:spcAft>
              </a:pPr>
              <a:r>
                <a:rPr lang="en-US" sz="1600" dirty="0" smtClean="0">
                  <a:solidFill>
                    <a:srgbClr val="000000"/>
                  </a:solidFill>
                  <a:latin typeface="Arial" charset="0"/>
                </a:rPr>
                <a:t>All HS graduates 2004</a:t>
              </a:r>
              <a:endParaRPr lang="en-US" sz="1600" dirty="0">
                <a:solidFill>
                  <a:srgbClr val="000000"/>
                </a:solidFill>
                <a:latin typeface="Arial" charset="0"/>
              </a:endParaRPr>
            </a:p>
          </p:txBody>
        </p:sp>
        <p:sp>
          <p:nvSpPr>
            <p:cNvPr id="10" name="Rectangle 9"/>
            <p:cNvSpPr/>
            <p:nvPr/>
          </p:nvSpPr>
          <p:spPr bwMode="auto">
            <a:xfrm>
              <a:off x="5525037" y="3025773"/>
              <a:ext cx="3284112" cy="2821236"/>
            </a:xfrm>
            <a:prstGeom prst="rect">
              <a:avLst/>
            </a:prstGeom>
            <a:noFill/>
            <a:ln w="9525" cap="flat" cmpd="sng" algn="ctr">
              <a:solidFill>
                <a:srgbClr val="0000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400" dirty="0" smtClean="0">
                <a:solidFill>
                  <a:srgbClr val="000000"/>
                </a:solidFill>
                <a:latin typeface="Arial" charset="0"/>
              </a:endParaRPr>
            </a:p>
          </p:txBody>
        </p:sp>
      </p:grpSp>
    </p:spTree>
    <p:extLst>
      <p:ext uri="{BB962C8B-B14F-4D97-AF65-F5344CB8AC3E}">
        <p14:creationId xmlns:p14="http://schemas.microsoft.com/office/powerpoint/2010/main" val="1701114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Hart blue red 4">
      <a:dk1>
        <a:srgbClr val="000000"/>
      </a:dk1>
      <a:lt1>
        <a:srgbClr val="FFFFFF"/>
      </a:lt1>
      <a:dk2>
        <a:srgbClr val="000000"/>
      </a:dk2>
      <a:lt2>
        <a:srgbClr val="808080"/>
      </a:lt2>
      <a:accent1>
        <a:srgbClr val="004C99"/>
      </a:accent1>
      <a:accent2>
        <a:srgbClr val="79A4FF"/>
      </a:accent2>
      <a:accent3>
        <a:srgbClr val="FFC000"/>
      </a:accent3>
      <a:accent4>
        <a:srgbClr val="C00000"/>
      </a:accent4>
      <a:accent5>
        <a:srgbClr val="FF6600"/>
      </a:accent5>
      <a:accent6>
        <a:srgbClr val="5C8AE7"/>
      </a:accent6>
      <a:hlink>
        <a:srgbClr val="00B050"/>
      </a:hlink>
      <a:folHlink>
        <a:srgbClr val="92D05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0099"/>
        </a:accent1>
        <a:accent2>
          <a:srgbClr val="6699FF"/>
        </a:accent2>
        <a:accent3>
          <a:srgbClr val="FFFFFF"/>
        </a:accent3>
        <a:accent4>
          <a:srgbClr val="000000"/>
        </a:accent4>
        <a:accent5>
          <a:srgbClr val="AAAACA"/>
        </a:accent5>
        <a:accent6>
          <a:srgbClr val="5C8AE7"/>
        </a:accent6>
        <a:hlink>
          <a:srgbClr val="CC0000"/>
        </a:hlink>
        <a:folHlink>
          <a:srgbClr val="FF505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Hart red yellow">
    <a:dk1>
      <a:srgbClr val="000000"/>
    </a:dk1>
    <a:lt1>
      <a:srgbClr val="FFFFFF"/>
    </a:lt1>
    <a:dk2>
      <a:srgbClr val="77705F"/>
    </a:dk2>
    <a:lt2>
      <a:srgbClr val="A19B88"/>
    </a:lt2>
    <a:accent1>
      <a:srgbClr val="CC0000"/>
    </a:accent1>
    <a:accent2>
      <a:srgbClr val="FF6969"/>
    </a:accent2>
    <a:accent3>
      <a:srgbClr val="595447"/>
    </a:accent3>
    <a:accent4>
      <a:srgbClr val="FFCC00"/>
    </a:accent4>
    <a:accent5>
      <a:srgbClr val="FFE065"/>
    </a:accent5>
    <a:accent6>
      <a:srgbClr val="E75E5E"/>
    </a:accent6>
    <a:hlink>
      <a:srgbClr val="FFCC00"/>
    </a:hlink>
    <a:folHlink>
      <a:srgbClr val="FFFF99"/>
    </a:folHlink>
  </a:clrScheme>
  <a:fontScheme name="Orange-Whi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142</TotalTime>
  <Words>2135</Words>
  <Application>Microsoft Office PowerPoint</Application>
  <PresentationFormat>On-screen Show (4:3)</PresentationFormat>
  <Paragraphs>468</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Methodology</vt:lpstr>
      <vt:lpstr>Too many recent high school graduates report gaps in their preparedness for college and work after high school.</vt:lpstr>
      <vt:lpstr>About half report gaps in preparation for life after high school</vt:lpstr>
      <vt:lpstr>PowerPoint Presentation</vt:lpstr>
      <vt:lpstr>Significant gaps across subject areas</vt:lpstr>
      <vt:lpstr>Areas in which graduates wish their  high school had done better</vt:lpstr>
      <vt:lpstr>College is more difficult than expected for those who had gaps in preparation</vt:lpstr>
      <vt:lpstr>Only one in four report their high school set high academic expectations</vt:lpstr>
      <vt:lpstr>Knowing what I know now,  I would have worked harder.</vt:lpstr>
      <vt:lpstr>Many say they would have worked harder if they knew then what they know now</vt:lpstr>
      <vt:lpstr>Most say they would have taken higher- level or more challenging courses</vt:lpstr>
      <vt:lpstr>In their own words…</vt:lpstr>
      <vt:lpstr>Potential Solutions Exist.</vt:lpstr>
      <vt:lpstr>Most say they would have worked harder if expectations had been higher</vt:lpstr>
      <vt:lpstr>Those who experienced higher expectations feel better prepared</vt:lpstr>
      <vt:lpstr>Grads of schools that excel at encouraging students to take the most advanced courses feel better prepared</vt:lpstr>
      <vt:lpstr>Grads who took math beyond Algebra II feel better prepared</vt:lpstr>
      <vt:lpstr>Gender and race/ethnicity gaps exist in high level math achievement</vt:lpstr>
      <vt:lpstr>College students who have lower math attainment take remedial courses at much higher rates</vt:lpstr>
      <vt:lpstr>Biggest gaps in communicating /encourag- ing are in connecting high school to future success </vt:lpstr>
      <vt:lpstr>Grads of schools that excel at communi- cating/encouraging feel better prepared</vt:lpstr>
      <vt:lpstr>Grads of schools that excel at communi- cating/encouraging feel  better prepared</vt:lpstr>
      <vt:lpstr>Lower income graduates are least likely to report their high schools excelled at communicating/encouraging</vt:lpstr>
      <vt:lpstr>Broad agreement on proposals </vt:lpstr>
      <vt:lpstr>The bottom line:  Findings</vt:lpstr>
      <vt:lpstr>The bottom line:  Solutions</vt:lpstr>
    </vt:vector>
  </TitlesOfParts>
  <Company>CHH Enterprises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Taylor</dc:creator>
  <cp:lastModifiedBy>Chad Colby</cp:lastModifiedBy>
  <cp:revision>13</cp:revision>
  <dcterms:created xsi:type="dcterms:W3CDTF">2014-12-06T17:49:58Z</dcterms:created>
  <dcterms:modified xsi:type="dcterms:W3CDTF">2014-12-16T21:42:59Z</dcterms:modified>
</cp:coreProperties>
</file>